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3" r:id="rId1"/>
  </p:sldMasterIdLst>
  <p:notesMasterIdLst>
    <p:notesMasterId r:id="rId207"/>
  </p:notesMasterIdLst>
  <p:handoutMasterIdLst>
    <p:handoutMasterId r:id="rId208"/>
  </p:handoutMasterIdLst>
  <p:sldIdLst>
    <p:sldId id="681" r:id="rId2"/>
    <p:sldId id="683" r:id="rId3"/>
    <p:sldId id="728" r:id="rId4"/>
    <p:sldId id="512" r:id="rId5"/>
    <p:sldId id="513" r:id="rId6"/>
    <p:sldId id="514" r:id="rId7"/>
    <p:sldId id="515" r:id="rId8"/>
    <p:sldId id="516" r:id="rId9"/>
    <p:sldId id="517" r:id="rId10"/>
    <p:sldId id="518" r:id="rId11"/>
    <p:sldId id="519" r:id="rId12"/>
    <p:sldId id="520" r:id="rId13"/>
    <p:sldId id="521" r:id="rId14"/>
    <p:sldId id="682" r:id="rId15"/>
    <p:sldId id="689" r:id="rId16"/>
    <p:sldId id="691" r:id="rId17"/>
    <p:sldId id="696" r:id="rId18"/>
    <p:sldId id="695" r:id="rId19"/>
    <p:sldId id="694" r:id="rId20"/>
    <p:sldId id="693" r:id="rId21"/>
    <p:sldId id="692" r:id="rId22"/>
    <p:sldId id="690" r:id="rId23"/>
    <p:sldId id="688" r:id="rId24"/>
    <p:sldId id="522" r:id="rId25"/>
    <p:sldId id="523" r:id="rId26"/>
    <p:sldId id="524" r:id="rId27"/>
    <p:sldId id="525" r:id="rId28"/>
    <p:sldId id="526" r:id="rId29"/>
    <p:sldId id="527" r:id="rId30"/>
    <p:sldId id="528" r:id="rId31"/>
    <p:sldId id="529" r:id="rId32"/>
    <p:sldId id="530" r:id="rId33"/>
    <p:sldId id="531" r:id="rId34"/>
    <p:sldId id="532" r:id="rId35"/>
    <p:sldId id="533" r:id="rId36"/>
    <p:sldId id="534" r:id="rId37"/>
    <p:sldId id="535" r:id="rId38"/>
    <p:sldId id="537" r:id="rId39"/>
    <p:sldId id="538" r:id="rId40"/>
    <p:sldId id="539" r:id="rId41"/>
    <p:sldId id="540" r:id="rId42"/>
    <p:sldId id="541" r:id="rId43"/>
    <p:sldId id="542" r:id="rId44"/>
    <p:sldId id="543" r:id="rId45"/>
    <p:sldId id="544" r:id="rId46"/>
    <p:sldId id="545" r:id="rId47"/>
    <p:sldId id="546" r:id="rId48"/>
    <p:sldId id="547" r:id="rId49"/>
    <p:sldId id="548" r:id="rId50"/>
    <p:sldId id="549" r:id="rId51"/>
    <p:sldId id="550" r:id="rId52"/>
    <p:sldId id="551" r:id="rId53"/>
    <p:sldId id="552" r:id="rId54"/>
    <p:sldId id="553" r:id="rId55"/>
    <p:sldId id="554" r:id="rId56"/>
    <p:sldId id="555" r:id="rId57"/>
    <p:sldId id="556" r:id="rId58"/>
    <p:sldId id="557" r:id="rId59"/>
    <p:sldId id="558" r:id="rId60"/>
    <p:sldId id="559" r:id="rId61"/>
    <p:sldId id="560" r:id="rId62"/>
    <p:sldId id="561" r:id="rId63"/>
    <p:sldId id="562" r:id="rId64"/>
    <p:sldId id="563" r:id="rId65"/>
    <p:sldId id="564" r:id="rId66"/>
    <p:sldId id="565" r:id="rId67"/>
    <p:sldId id="566" r:id="rId68"/>
    <p:sldId id="567" r:id="rId69"/>
    <p:sldId id="568" r:id="rId70"/>
    <p:sldId id="569" r:id="rId71"/>
    <p:sldId id="570" r:id="rId72"/>
    <p:sldId id="571" r:id="rId73"/>
    <p:sldId id="572" r:id="rId74"/>
    <p:sldId id="573" r:id="rId75"/>
    <p:sldId id="574" r:id="rId76"/>
    <p:sldId id="575" r:id="rId77"/>
    <p:sldId id="576" r:id="rId78"/>
    <p:sldId id="577" r:id="rId79"/>
    <p:sldId id="578" r:id="rId80"/>
    <p:sldId id="579" r:id="rId81"/>
    <p:sldId id="580" r:id="rId82"/>
    <p:sldId id="581" r:id="rId83"/>
    <p:sldId id="582" r:id="rId84"/>
    <p:sldId id="583" r:id="rId85"/>
    <p:sldId id="584" r:id="rId86"/>
    <p:sldId id="585" r:id="rId87"/>
    <p:sldId id="586" r:id="rId88"/>
    <p:sldId id="587" r:id="rId89"/>
    <p:sldId id="588" r:id="rId90"/>
    <p:sldId id="589" r:id="rId91"/>
    <p:sldId id="590" r:id="rId92"/>
    <p:sldId id="591" r:id="rId93"/>
    <p:sldId id="592" r:id="rId94"/>
    <p:sldId id="593" r:id="rId95"/>
    <p:sldId id="594" r:id="rId96"/>
    <p:sldId id="595" r:id="rId97"/>
    <p:sldId id="596" r:id="rId98"/>
    <p:sldId id="597" r:id="rId99"/>
    <p:sldId id="598" r:id="rId100"/>
    <p:sldId id="700" r:id="rId101"/>
    <p:sldId id="701" r:id="rId102"/>
    <p:sldId id="599" r:id="rId103"/>
    <p:sldId id="600" r:id="rId104"/>
    <p:sldId id="601" r:id="rId105"/>
    <p:sldId id="602" r:id="rId106"/>
    <p:sldId id="603" r:id="rId107"/>
    <p:sldId id="604" r:id="rId108"/>
    <p:sldId id="605" r:id="rId109"/>
    <p:sldId id="606" r:id="rId110"/>
    <p:sldId id="607" r:id="rId111"/>
    <p:sldId id="608" r:id="rId112"/>
    <p:sldId id="609" r:id="rId113"/>
    <p:sldId id="610" r:id="rId114"/>
    <p:sldId id="611" r:id="rId115"/>
    <p:sldId id="612" r:id="rId116"/>
    <p:sldId id="613" r:id="rId117"/>
    <p:sldId id="614" r:id="rId118"/>
    <p:sldId id="615" r:id="rId119"/>
    <p:sldId id="616" r:id="rId120"/>
    <p:sldId id="617" r:id="rId121"/>
    <p:sldId id="618" r:id="rId122"/>
    <p:sldId id="619" r:id="rId123"/>
    <p:sldId id="620" r:id="rId124"/>
    <p:sldId id="621" r:id="rId125"/>
    <p:sldId id="622" r:id="rId126"/>
    <p:sldId id="623" r:id="rId127"/>
    <p:sldId id="624" r:id="rId128"/>
    <p:sldId id="625" r:id="rId129"/>
    <p:sldId id="626" r:id="rId130"/>
    <p:sldId id="627" r:id="rId131"/>
    <p:sldId id="628" r:id="rId132"/>
    <p:sldId id="629" r:id="rId133"/>
    <p:sldId id="630" r:id="rId134"/>
    <p:sldId id="631" r:id="rId135"/>
    <p:sldId id="632" r:id="rId136"/>
    <p:sldId id="633" r:id="rId137"/>
    <p:sldId id="634" r:id="rId138"/>
    <p:sldId id="635" r:id="rId139"/>
    <p:sldId id="636" r:id="rId140"/>
    <p:sldId id="637" r:id="rId141"/>
    <p:sldId id="638" r:id="rId142"/>
    <p:sldId id="639" r:id="rId143"/>
    <p:sldId id="640" r:id="rId144"/>
    <p:sldId id="641" r:id="rId145"/>
    <p:sldId id="642" r:id="rId146"/>
    <p:sldId id="643" r:id="rId147"/>
    <p:sldId id="644" r:id="rId148"/>
    <p:sldId id="645" r:id="rId149"/>
    <p:sldId id="646" r:id="rId150"/>
    <p:sldId id="647" r:id="rId151"/>
    <p:sldId id="648" r:id="rId152"/>
    <p:sldId id="649" r:id="rId153"/>
    <p:sldId id="650" r:id="rId154"/>
    <p:sldId id="651" r:id="rId155"/>
    <p:sldId id="652" r:id="rId156"/>
    <p:sldId id="653" r:id="rId157"/>
    <p:sldId id="654" r:id="rId158"/>
    <p:sldId id="655" r:id="rId159"/>
    <p:sldId id="656" r:id="rId160"/>
    <p:sldId id="657" r:id="rId161"/>
    <p:sldId id="658" r:id="rId162"/>
    <p:sldId id="659" r:id="rId163"/>
    <p:sldId id="660" r:id="rId164"/>
    <p:sldId id="661" r:id="rId165"/>
    <p:sldId id="662" r:id="rId166"/>
    <p:sldId id="663" r:id="rId167"/>
    <p:sldId id="664" r:id="rId168"/>
    <p:sldId id="665" r:id="rId169"/>
    <p:sldId id="666" r:id="rId170"/>
    <p:sldId id="667" r:id="rId171"/>
    <p:sldId id="668" r:id="rId172"/>
    <p:sldId id="669" r:id="rId173"/>
    <p:sldId id="670" r:id="rId174"/>
    <p:sldId id="671" r:id="rId175"/>
    <p:sldId id="672" r:id="rId176"/>
    <p:sldId id="673" r:id="rId177"/>
    <p:sldId id="674" r:id="rId178"/>
    <p:sldId id="675" r:id="rId179"/>
    <p:sldId id="676" r:id="rId180"/>
    <p:sldId id="677" r:id="rId181"/>
    <p:sldId id="678" r:id="rId182"/>
    <p:sldId id="679" r:id="rId183"/>
    <p:sldId id="680" r:id="rId184"/>
    <p:sldId id="685" r:id="rId185"/>
    <p:sldId id="687" r:id="rId186"/>
    <p:sldId id="686" r:id="rId187"/>
    <p:sldId id="684" r:id="rId188"/>
    <p:sldId id="710" r:id="rId189"/>
    <p:sldId id="711" r:id="rId190"/>
    <p:sldId id="712" r:id="rId191"/>
    <p:sldId id="713" r:id="rId192"/>
    <p:sldId id="714" r:id="rId193"/>
    <p:sldId id="715" r:id="rId194"/>
    <p:sldId id="716" r:id="rId195"/>
    <p:sldId id="717" r:id="rId196"/>
    <p:sldId id="718" r:id="rId197"/>
    <p:sldId id="719" r:id="rId198"/>
    <p:sldId id="720" r:id="rId199"/>
    <p:sldId id="721" r:id="rId200"/>
    <p:sldId id="722" r:id="rId201"/>
    <p:sldId id="723" r:id="rId202"/>
    <p:sldId id="724" r:id="rId203"/>
    <p:sldId id="725" r:id="rId204"/>
    <p:sldId id="726" r:id="rId205"/>
    <p:sldId id="727" r:id="rId206"/>
  </p:sldIdLst>
  <p:sldSz cx="12192000" cy="6858000"/>
  <p:notesSz cx="6858000" cy="9144000"/>
  <p:photoAlbum layout="1picTitle"/>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showAnimation="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292" autoAdjust="0"/>
    <p:restoredTop sz="94660"/>
  </p:normalViewPr>
  <p:slideViewPr>
    <p:cSldViewPr snapToGrid="0">
      <p:cViewPr>
        <p:scale>
          <a:sx n="50" d="100"/>
          <a:sy n="50" d="100"/>
        </p:scale>
        <p:origin x="1008" y="27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49" d="100"/>
          <a:sy n="49" d="100"/>
        </p:scale>
        <p:origin x="1147" y="4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1"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tableStyles" Target="tableStyle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presProps" Target="presProps.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smtClean="0"/>
              <a:t>PetRescuesByEmily.com</a:t>
            </a: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3D0511-F60F-4DF1-9BA1-16B7E2F856CE}" type="datetime1">
              <a:rPr lang="en-US" smtClean="0"/>
              <a:t>4/15/2026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2CB763-5699-4033-A1F0-DA76B231A9A0}" type="slidenum">
              <a:rPr lang="en-US" smtClean="0"/>
              <a:t>‹#›</a:t>
            </a:fld>
            <a:endParaRPr lang="en-US"/>
          </a:p>
        </p:txBody>
      </p:sp>
    </p:spTree>
    <p:extLst>
      <p:ext uri="{BB962C8B-B14F-4D97-AF65-F5344CB8AC3E}">
        <p14:creationId xmlns:p14="http://schemas.microsoft.com/office/powerpoint/2010/main" val="349124420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smtClean="0"/>
              <a:t>PetRescuesByEmily.com</a:t>
            </a: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3C4E9-47AB-430C-8EA9-2D75E2A0F6D1}" type="datetime1">
              <a:rPr lang="en-US" smtClean="0"/>
              <a:t>4/15/2026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D807A5-F4B7-4892-B76B-2611821B020A}" type="slidenum">
              <a:rPr lang="en-US" smtClean="0"/>
              <a:t>‹#›</a:t>
            </a:fld>
            <a:endParaRPr lang="en-US"/>
          </a:p>
        </p:txBody>
      </p:sp>
    </p:spTree>
    <p:extLst>
      <p:ext uri="{BB962C8B-B14F-4D97-AF65-F5344CB8AC3E}">
        <p14:creationId xmlns:p14="http://schemas.microsoft.com/office/powerpoint/2010/main" val="994408405"/>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PetRescuesByEmily.com</a:t>
            </a:r>
            <a:endParaRPr lang="en-US"/>
          </a:p>
        </p:txBody>
      </p:sp>
      <p:sp>
        <p:nvSpPr>
          <p:cNvPr id="5" name="Date Placeholder 4"/>
          <p:cNvSpPr>
            <a:spLocks noGrp="1"/>
          </p:cNvSpPr>
          <p:nvPr>
            <p:ph type="dt" idx="11"/>
          </p:nvPr>
        </p:nvSpPr>
        <p:spPr/>
        <p:txBody>
          <a:bodyPr/>
          <a:lstStyle/>
          <a:p>
            <a:fld id="{F44FAC08-FE6B-4DB8-98A1-1C2C61DBE4DA}"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EBD807A5-F4B7-4892-B76B-2611821B020A}" type="slidenum">
              <a:rPr lang="en-US" smtClean="0"/>
              <a:t>1</a:t>
            </a:fld>
            <a:endParaRPr lang="en-US"/>
          </a:p>
        </p:txBody>
      </p:sp>
    </p:spTree>
    <p:extLst>
      <p:ext uri="{BB962C8B-B14F-4D97-AF65-F5344CB8AC3E}">
        <p14:creationId xmlns:p14="http://schemas.microsoft.com/office/powerpoint/2010/main" val="147999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PetRescuesByEmily.com</a:t>
            </a:r>
            <a:endParaRPr lang="en-US"/>
          </a:p>
        </p:txBody>
      </p:sp>
      <p:sp>
        <p:nvSpPr>
          <p:cNvPr id="5" name="Date Placeholder 4"/>
          <p:cNvSpPr>
            <a:spLocks noGrp="1"/>
          </p:cNvSpPr>
          <p:nvPr>
            <p:ph type="dt" idx="11"/>
          </p:nvPr>
        </p:nvSpPr>
        <p:spPr/>
        <p:txBody>
          <a:bodyPr/>
          <a:lstStyle/>
          <a:p>
            <a:fld id="{02590E30-1CBF-42F3-A988-F07E8E0BE295}"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EBD807A5-F4B7-4892-B76B-2611821B020A}" type="slidenum">
              <a:rPr lang="en-US" smtClean="0"/>
              <a:t>2</a:t>
            </a:fld>
            <a:endParaRPr lang="en-US"/>
          </a:p>
        </p:txBody>
      </p:sp>
    </p:spTree>
    <p:extLst>
      <p:ext uri="{BB962C8B-B14F-4D97-AF65-F5344CB8AC3E}">
        <p14:creationId xmlns:p14="http://schemas.microsoft.com/office/powerpoint/2010/main" val="315836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PetRescuesByEmily.com</a:t>
            </a:r>
            <a:endParaRPr lang="en-US"/>
          </a:p>
        </p:txBody>
      </p:sp>
      <p:sp>
        <p:nvSpPr>
          <p:cNvPr id="5" name="Date Placeholder 4"/>
          <p:cNvSpPr>
            <a:spLocks noGrp="1"/>
          </p:cNvSpPr>
          <p:nvPr>
            <p:ph type="dt" idx="11"/>
          </p:nvPr>
        </p:nvSpPr>
        <p:spPr/>
        <p:txBody>
          <a:bodyPr/>
          <a:lstStyle/>
          <a:p>
            <a:fld id="{C547D02B-E2A3-4116-9B0E-4359197F1C16}"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EBD807A5-F4B7-4892-B76B-2611821B020A}" type="slidenum">
              <a:rPr lang="en-US" smtClean="0"/>
              <a:t>3</a:t>
            </a:fld>
            <a:endParaRPr lang="en-US"/>
          </a:p>
        </p:txBody>
      </p:sp>
    </p:spTree>
    <p:extLst>
      <p:ext uri="{BB962C8B-B14F-4D97-AF65-F5344CB8AC3E}">
        <p14:creationId xmlns:p14="http://schemas.microsoft.com/office/powerpoint/2010/main" val="464114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Cloudflare</a:t>
            </a:r>
            <a:r>
              <a:rPr lang="en-US" dirty="0" smtClean="0"/>
              <a:t> Verification of online Complaints Filed</a:t>
            </a:r>
            <a:br>
              <a:rPr lang="en-US" dirty="0" smtClean="0"/>
            </a:br>
            <a:endParaRPr lang="en-US" dirty="0"/>
          </a:p>
        </p:txBody>
      </p:sp>
      <p:sp>
        <p:nvSpPr>
          <p:cNvPr id="4" name="Slide Number Placeholder 3"/>
          <p:cNvSpPr>
            <a:spLocks noGrp="1"/>
          </p:cNvSpPr>
          <p:nvPr>
            <p:ph type="sldNum" sz="quarter" idx="10"/>
          </p:nvPr>
        </p:nvSpPr>
        <p:spPr/>
        <p:txBody>
          <a:bodyPr/>
          <a:lstStyle/>
          <a:p>
            <a:fld id="{EBD807A5-F4B7-4892-B76B-2611821B020A}" type="slidenum">
              <a:rPr lang="en-US" smtClean="0"/>
              <a:t>4</a:t>
            </a:fld>
            <a:endParaRPr lang="en-US"/>
          </a:p>
        </p:txBody>
      </p:sp>
      <p:sp>
        <p:nvSpPr>
          <p:cNvPr id="5" name="Date Placeholder 4"/>
          <p:cNvSpPr>
            <a:spLocks noGrp="1"/>
          </p:cNvSpPr>
          <p:nvPr>
            <p:ph type="dt" idx="11"/>
          </p:nvPr>
        </p:nvSpPr>
        <p:spPr/>
        <p:txBody>
          <a:bodyPr/>
          <a:lstStyle/>
          <a:p>
            <a:fld id="{AE4165C9-31A9-4BE4-9C91-35F91808E368}"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PetRescuesByEmily.com</a:t>
            </a:r>
            <a:endParaRPr lang="en-US"/>
          </a:p>
        </p:txBody>
      </p:sp>
    </p:spTree>
    <p:extLst>
      <p:ext uri="{BB962C8B-B14F-4D97-AF65-F5344CB8AC3E}">
        <p14:creationId xmlns:p14="http://schemas.microsoft.com/office/powerpoint/2010/main" val="100198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Cloudflare</a:t>
            </a:r>
            <a:r>
              <a:rPr lang="en-US" dirty="0" smtClean="0"/>
              <a:t> Verification of online Complaints Filed</a:t>
            </a:r>
            <a:br>
              <a:rPr lang="en-US" dirty="0" smtClean="0"/>
            </a:br>
            <a:endParaRPr lang="en-US" dirty="0"/>
          </a:p>
        </p:txBody>
      </p:sp>
      <p:sp>
        <p:nvSpPr>
          <p:cNvPr id="4" name="Slide Number Placeholder 3"/>
          <p:cNvSpPr>
            <a:spLocks noGrp="1"/>
          </p:cNvSpPr>
          <p:nvPr>
            <p:ph type="sldNum" sz="quarter" idx="10"/>
          </p:nvPr>
        </p:nvSpPr>
        <p:spPr/>
        <p:txBody>
          <a:bodyPr/>
          <a:lstStyle/>
          <a:p>
            <a:fld id="{EBD807A5-F4B7-4892-B76B-2611821B020A}" type="slidenum">
              <a:rPr lang="en-US" smtClean="0"/>
              <a:t>5</a:t>
            </a:fld>
            <a:endParaRPr lang="en-US"/>
          </a:p>
        </p:txBody>
      </p:sp>
      <p:sp>
        <p:nvSpPr>
          <p:cNvPr id="5" name="Date Placeholder 4"/>
          <p:cNvSpPr>
            <a:spLocks noGrp="1"/>
          </p:cNvSpPr>
          <p:nvPr>
            <p:ph type="dt" idx="11"/>
          </p:nvPr>
        </p:nvSpPr>
        <p:spPr/>
        <p:txBody>
          <a:bodyPr/>
          <a:lstStyle/>
          <a:p>
            <a:fld id="{E940835A-56FB-4041-A1D5-7DE8BCBEE2A9}"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PetRescuesByEmily.com</a:t>
            </a:r>
            <a:endParaRPr lang="en-US"/>
          </a:p>
        </p:txBody>
      </p:sp>
    </p:spTree>
    <p:extLst>
      <p:ext uri="{BB962C8B-B14F-4D97-AF65-F5344CB8AC3E}">
        <p14:creationId xmlns:p14="http://schemas.microsoft.com/office/powerpoint/2010/main" val="2175512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Verification of online Complaints Filed</a:t>
            </a:r>
          </a:p>
          <a:p>
            <a:endParaRPr lang="en-US" dirty="0"/>
          </a:p>
        </p:txBody>
      </p:sp>
      <p:sp>
        <p:nvSpPr>
          <p:cNvPr id="4" name="Slide Number Placeholder 3"/>
          <p:cNvSpPr>
            <a:spLocks noGrp="1"/>
          </p:cNvSpPr>
          <p:nvPr>
            <p:ph type="sldNum" sz="quarter" idx="10"/>
          </p:nvPr>
        </p:nvSpPr>
        <p:spPr/>
        <p:txBody>
          <a:bodyPr/>
          <a:lstStyle/>
          <a:p>
            <a:fld id="{EBD807A5-F4B7-4892-B76B-2611821B020A}" type="slidenum">
              <a:rPr lang="en-US" smtClean="0"/>
              <a:t>6</a:t>
            </a:fld>
            <a:endParaRPr lang="en-US"/>
          </a:p>
        </p:txBody>
      </p:sp>
      <p:sp>
        <p:nvSpPr>
          <p:cNvPr id="5" name="Date Placeholder 4"/>
          <p:cNvSpPr>
            <a:spLocks noGrp="1"/>
          </p:cNvSpPr>
          <p:nvPr>
            <p:ph type="dt" idx="11"/>
          </p:nvPr>
        </p:nvSpPr>
        <p:spPr/>
        <p:txBody>
          <a:bodyPr/>
          <a:lstStyle/>
          <a:p>
            <a:fld id="{2BBA8630-C96B-400B-AF38-10955B28E31C}"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PetRescuesByEmily.com</a:t>
            </a:r>
            <a:endParaRPr lang="en-US"/>
          </a:p>
        </p:txBody>
      </p:sp>
    </p:spTree>
    <p:extLst>
      <p:ext uri="{BB962C8B-B14F-4D97-AF65-F5344CB8AC3E}">
        <p14:creationId xmlns:p14="http://schemas.microsoft.com/office/powerpoint/2010/main" val="792168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Cloudflare</a:t>
            </a:r>
            <a:r>
              <a:rPr lang="en-US" dirty="0" smtClean="0"/>
              <a:t> Verification of online Complaints Filed</a:t>
            </a:r>
            <a:br>
              <a:rPr lang="en-US" dirty="0" smtClean="0"/>
            </a:br>
            <a:endParaRPr lang="en-US" dirty="0"/>
          </a:p>
        </p:txBody>
      </p:sp>
      <p:sp>
        <p:nvSpPr>
          <p:cNvPr id="4" name="Slide Number Placeholder 3"/>
          <p:cNvSpPr>
            <a:spLocks noGrp="1"/>
          </p:cNvSpPr>
          <p:nvPr>
            <p:ph type="sldNum" sz="quarter" idx="10"/>
          </p:nvPr>
        </p:nvSpPr>
        <p:spPr/>
        <p:txBody>
          <a:bodyPr/>
          <a:lstStyle/>
          <a:p>
            <a:fld id="{EBD807A5-F4B7-4892-B76B-2611821B020A}" type="slidenum">
              <a:rPr lang="en-US" smtClean="0"/>
              <a:t>7</a:t>
            </a:fld>
            <a:endParaRPr lang="en-US"/>
          </a:p>
        </p:txBody>
      </p:sp>
      <p:sp>
        <p:nvSpPr>
          <p:cNvPr id="5" name="Date Placeholder 4"/>
          <p:cNvSpPr>
            <a:spLocks noGrp="1"/>
          </p:cNvSpPr>
          <p:nvPr>
            <p:ph type="dt" idx="11"/>
          </p:nvPr>
        </p:nvSpPr>
        <p:spPr/>
        <p:txBody>
          <a:bodyPr/>
          <a:lstStyle/>
          <a:p>
            <a:fld id="{9B7346BE-46E4-4E98-AC5D-EC37B2EAFA23}"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PetRescuesByEmily.com</a:t>
            </a:r>
            <a:endParaRPr lang="en-US"/>
          </a:p>
        </p:txBody>
      </p:sp>
    </p:spTree>
    <p:extLst>
      <p:ext uri="{BB962C8B-B14F-4D97-AF65-F5344CB8AC3E}">
        <p14:creationId xmlns:p14="http://schemas.microsoft.com/office/powerpoint/2010/main" val="3296964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Cloudflare</a:t>
            </a:r>
            <a:r>
              <a:rPr lang="en-US" dirty="0" smtClean="0"/>
              <a:t> Verification of online Complaints Filed</a:t>
            </a:r>
            <a:br>
              <a:rPr lang="en-US" dirty="0" smtClean="0"/>
            </a:br>
            <a:endParaRPr lang="en-US" dirty="0"/>
          </a:p>
        </p:txBody>
      </p:sp>
      <p:sp>
        <p:nvSpPr>
          <p:cNvPr id="4" name="Slide Number Placeholder 3"/>
          <p:cNvSpPr>
            <a:spLocks noGrp="1"/>
          </p:cNvSpPr>
          <p:nvPr>
            <p:ph type="sldNum" sz="quarter" idx="10"/>
          </p:nvPr>
        </p:nvSpPr>
        <p:spPr/>
        <p:txBody>
          <a:bodyPr/>
          <a:lstStyle/>
          <a:p>
            <a:fld id="{EBD807A5-F4B7-4892-B76B-2611821B020A}" type="slidenum">
              <a:rPr lang="en-US" smtClean="0"/>
              <a:t>8</a:t>
            </a:fld>
            <a:endParaRPr lang="en-US"/>
          </a:p>
        </p:txBody>
      </p:sp>
      <p:sp>
        <p:nvSpPr>
          <p:cNvPr id="5" name="Date Placeholder 4"/>
          <p:cNvSpPr>
            <a:spLocks noGrp="1"/>
          </p:cNvSpPr>
          <p:nvPr>
            <p:ph type="dt" idx="11"/>
          </p:nvPr>
        </p:nvSpPr>
        <p:spPr/>
        <p:txBody>
          <a:bodyPr/>
          <a:lstStyle/>
          <a:p>
            <a:fld id="{5CC1A739-7721-400F-936A-E2101E255F6E}"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PetRescuesByEmily.com</a:t>
            </a:r>
            <a:endParaRPr lang="en-US"/>
          </a:p>
        </p:txBody>
      </p:sp>
    </p:spTree>
    <p:extLst>
      <p:ext uri="{BB962C8B-B14F-4D97-AF65-F5344CB8AC3E}">
        <p14:creationId xmlns:p14="http://schemas.microsoft.com/office/powerpoint/2010/main" val="1188797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Cloudflare</a:t>
            </a:r>
            <a:r>
              <a:rPr lang="en-US" dirty="0" smtClean="0"/>
              <a:t> Verification of online Complaints Filed</a:t>
            </a:r>
            <a:br>
              <a:rPr lang="en-US" dirty="0" smtClean="0"/>
            </a:br>
            <a:endParaRPr lang="en-US" dirty="0"/>
          </a:p>
        </p:txBody>
      </p:sp>
      <p:sp>
        <p:nvSpPr>
          <p:cNvPr id="4" name="Slide Number Placeholder 3"/>
          <p:cNvSpPr>
            <a:spLocks noGrp="1"/>
          </p:cNvSpPr>
          <p:nvPr>
            <p:ph type="sldNum" sz="quarter" idx="10"/>
          </p:nvPr>
        </p:nvSpPr>
        <p:spPr/>
        <p:txBody>
          <a:bodyPr/>
          <a:lstStyle/>
          <a:p>
            <a:fld id="{EBD807A5-F4B7-4892-B76B-2611821B020A}" type="slidenum">
              <a:rPr lang="en-US" smtClean="0"/>
              <a:t>9</a:t>
            </a:fld>
            <a:endParaRPr lang="en-US"/>
          </a:p>
        </p:txBody>
      </p:sp>
      <p:sp>
        <p:nvSpPr>
          <p:cNvPr id="5" name="Date Placeholder 4"/>
          <p:cNvSpPr>
            <a:spLocks noGrp="1"/>
          </p:cNvSpPr>
          <p:nvPr>
            <p:ph type="dt" idx="11"/>
          </p:nvPr>
        </p:nvSpPr>
        <p:spPr/>
        <p:txBody>
          <a:bodyPr/>
          <a:lstStyle/>
          <a:p>
            <a:fld id="{9C76ED4B-24F3-4FF2-A7D6-27204E6A2040}"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PetRescuesByEmily.com</a:t>
            </a:r>
            <a:endParaRPr lang="en-US"/>
          </a:p>
        </p:txBody>
      </p:sp>
    </p:spTree>
    <p:extLst>
      <p:ext uri="{BB962C8B-B14F-4D97-AF65-F5344CB8AC3E}">
        <p14:creationId xmlns:p14="http://schemas.microsoft.com/office/powerpoint/2010/main" val="3600933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PetRescuesByEmily.com</a:t>
            </a:r>
            <a:endParaRPr lang="en-US"/>
          </a:p>
        </p:txBody>
      </p:sp>
      <p:sp>
        <p:nvSpPr>
          <p:cNvPr id="5" name="Date Placeholder 4"/>
          <p:cNvSpPr>
            <a:spLocks noGrp="1"/>
          </p:cNvSpPr>
          <p:nvPr>
            <p:ph type="dt" idx="11"/>
          </p:nvPr>
        </p:nvSpPr>
        <p:spPr/>
        <p:txBody>
          <a:bodyPr/>
          <a:lstStyle/>
          <a:p>
            <a:fld id="{2B1B59EC-6647-4582-AE00-C3F4709C6331}"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EBD807A5-F4B7-4892-B76B-2611821B020A}" type="slidenum">
              <a:rPr lang="en-US" smtClean="0"/>
              <a:t>14</a:t>
            </a:fld>
            <a:endParaRPr lang="en-US"/>
          </a:p>
        </p:txBody>
      </p:sp>
    </p:spTree>
    <p:extLst>
      <p:ext uri="{BB962C8B-B14F-4D97-AF65-F5344CB8AC3E}">
        <p14:creationId xmlns:p14="http://schemas.microsoft.com/office/powerpoint/2010/main" val="206976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PetRescuesByEmily.com</a:t>
            </a:r>
            <a:endParaRPr lang="en-US"/>
          </a:p>
        </p:txBody>
      </p:sp>
      <p:sp>
        <p:nvSpPr>
          <p:cNvPr id="5" name="Date Placeholder 4"/>
          <p:cNvSpPr>
            <a:spLocks noGrp="1"/>
          </p:cNvSpPr>
          <p:nvPr>
            <p:ph type="dt" idx="11"/>
          </p:nvPr>
        </p:nvSpPr>
        <p:spPr/>
        <p:txBody>
          <a:bodyPr/>
          <a:lstStyle/>
          <a:p>
            <a:fld id="{DC436400-B362-4EA0-979F-24CFB42C59B9}"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EBD807A5-F4B7-4892-B76B-2611821B020A}" type="slidenum">
              <a:rPr lang="en-US" smtClean="0"/>
              <a:t>15</a:t>
            </a:fld>
            <a:endParaRPr lang="en-US"/>
          </a:p>
        </p:txBody>
      </p:sp>
    </p:spTree>
    <p:extLst>
      <p:ext uri="{BB962C8B-B14F-4D97-AF65-F5344CB8AC3E}">
        <p14:creationId xmlns:p14="http://schemas.microsoft.com/office/powerpoint/2010/main" val="1915031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PetRescuesByEmily.com</a:t>
            </a:r>
            <a:endParaRPr lang="en-US"/>
          </a:p>
        </p:txBody>
      </p:sp>
      <p:sp>
        <p:nvSpPr>
          <p:cNvPr id="5" name="Date Placeholder 4"/>
          <p:cNvSpPr>
            <a:spLocks noGrp="1"/>
          </p:cNvSpPr>
          <p:nvPr>
            <p:ph type="dt" idx="11"/>
          </p:nvPr>
        </p:nvSpPr>
        <p:spPr/>
        <p:txBody>
          <a:bodyPr/>
          <a:lstStyle/>
          <a:p>
            <a:fld id="{6C6CADB3-5609-481D-9EEA-D75945D87612}"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EBD807A5-F4B7-4892-B76B-2611821B020A}" type="slidenum">
              <a:rPr lang="en-US" smtClean="0"/>
              <a:t>23</a:t>
            </a:fld>
            <a:endParaRPr lang="en-US"/>
          </a:p>
        </p:txBody>
      </p:sp>
    </p:spTree>
    <p:extLst>
      <p:ext uri="{BB962C8B-B14F-4D97-AF65-F5344CB8AC3E}">
        <p14:creationId xmlns:p14="http://schemas.microsoft.com/office/powerpoint/2010/main" val="976224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D807A5-F4B7-4892-B76B-2611821B020A}" type="slidenum">
              <a:rPr lang="en-US" smtClean="0"/>
              <a:t>27</a:t>
            </a:fld>
            <a:endParaRPr lang="en-US"/>
          </a:p>
        </p:txBody>
      </p:sp>
      <p:sp>
        <p:nvSpPr>
          <p:cNvPr id="5" name="Date Placeholder 4"/>
          <p:cNvSpPr>
            <a:spLocks noGrp="1"/>
          </p:cNvSpPr>
          <p:nvPr>
            <p:ph type="dt" idx="11"/>
          </p:nvPr>
        </p:nvSpPr>
        <p:spPr/>
        <p:txBody>
          <a:bodyPr/>
          <a:lstStyle/>
          <a:p>
            <a:fld id="{863134C0-7032-425C-BCE5-2B933932F4CC}"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PetRescuesByEmily.com</a:t>
            </a:r>
            <a:endParaRPr lang="en-US"/>
          </a:p>
        </p:txBody>
      </p:sp>
    </p:spTree>
    <p:extLst>
      <p:ext uri="{BB962C8B-B14F-4D97-AF65-F5344CB8AC3E}">
        <p14:creationId xmlns:p14="http://schemas.microsoft.com/office/powerpoint/2010/main" val="3861736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PetRescuesByEmily.com</a:t>
            </a:r>
            <a:endParaRPr lang="en-US"/>
          </a:p>
        </p:txBody>
      </p:sp>
      <p:sp>
        <p:nvSpPr>
          <p:cNvPr id="5" name="Date Placeholder 4"/>
          <p:cNvSpPr>
            <a:spLocks noGrp="1"/>
          </p:cNvSpPr>
          <p:nvPr>
            <p:ph type="dt" idx="11"/>
          </p:nvPr>
        </p:nvSpPr>
        <p:spPr/>
        <p:txBody>
          <a:bodyPr/>
          <a:lstStyle/>
          <a:p>
            <a:fld id="{063850B2-76C5-4F9B-8D33-755C161A31BC}"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EBD807A5-F4B7-4892-B76B-2611821B020A}" type="slidenum">
              <a:rPr lang="en-US" smtClean="0"/>
              <a:t>36</a:t>
            </a:fld>
            <a:endParaRPr lang="en-US"/>
          </a:p>
        </p:txBody>
      </p:sp>
    </p:spTree>
    <p:extLst>
      <p:ext uri="{BB962C8B-B14F-4D97-AF65-F5344CB8AC3E}">
        <p14:creationId xmlns:p14="http://schemas.microsoft.com/office/powerpoint/2010/main" val="4196055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PetRescuesByEmily.com</a:t>
            </a:r>
            <a:endParaRPr lang="en-US"/>
          </a:p>
        </p:txBody>
      </p:sp>
      <p:sp>
        <p:nvSpPr>
          <p:cNvPr id="5" name="Date Placeholder 4"/>
          <p:cNvSpPr>
            <a:spLocks noGrp="1"/>
          </p:cNvSpPr>
          <p:nvPr>
            <p:ph type="dt" idx="11"/>
          </p:nvPr>
        </p:nvSpPr>
        <p:spPr/>
        <p:txBody>
          <a:bodyPr/>
          <a:lstStyle/>
          <a:p>
            <a:fld id="{DC98DB3F-C65E-4637-931A-EEF60F9DC6A9}"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EBD807A5-F4B7-4892-B76B-2611821B020A}" type="slidenum">
              <a:rPr lang="en-US" smtClean="0"/>
              <a:t>42</a:t>
            </a:fld>
            <a:endParaRPr lang="en-US"/>
          </a:p>
        </p:txBody>
      </p:sp>
    </p:spTree>
    <p:extLst>
      <p:ext uri="{BB962C8B-B14F-4D97-AF65-F5344CB8AC3E}">
        <p14:creationId xmlns:p14="http://schemas.microsoft.com/office/powerpoint/2010/main" val="3770292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PetRescuesByEmily.com</a:t>
            </a:r>
            <a:endParaRPr lang="en-US"/>
          </a:p>
        </p:txBody>
      </p:sp>
      <p:sp>
        <p:nvSpPr>
          <p:cNvPr id="5" name="Date Placeholder 4"/>
          <p:cNvSpPr>
            <a:spLocks noGrp="1"/>
          </p:cNvSpPr>
          <p:nvPr>
            <p:ph type="dt" idx="11"/>
          </p:nvPr>
        </p:nvSpPr>
        <p:spPr/>
        <p:txBody>
          <a:bodyPr/>
          <a:lstStyle/>
          <a:p>
            <a:fld id="{1E0DE55D-469E-4D07-890E-091436F9D0A9}" type="datetime1">
              <a:rPr lang="en-US" smtClean="0"/>
              <a:t>4/15/2026</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EBD807A5-F4B7-4892-B76B-2611821B020A}" type="slidenum">
              <a:rPr lang="en-US" smtClean="0"/>
              <a:t>45</a:t>
            </a:fld>
            <a:endParaRPr lang="en-US"/>
          </a:p>
        </p:txBody>
      </p:sp>
    </p:spTree>
    <p:extLst>
      <p:ext uri="{BB962C8B-B14F-4D97-AF65-F5344CB8AC3E}">
        <p14:creationId xmlns:p14="http://schemas.microsoft.com/office/powerpoint/2010/main" val="1531594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4/15/2026</a:t>
            </a:r>
            <a:endParaRPr lang="en-US" dirty="0"/>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dirty="0"/>
          </a:p>
        </p:txBody>
      </p:sp>
      <p:sp>
        <p:nvSpPr>
          <p:cNvPr id="6" name="Slide Number Placeholder 5"/>
          <p:cNvSpPr>
            <a:spLocks noGrp="1"/>
          </p:cNvSpPr>
          <p:nvPr>
            <p:ph type="sldNum" sz="quarter" idx="12"/>
          </p:nvPr>
        </p:nvSpPr>
        <p:spPr/>
        <p:txBody>
          <a:bodyPr/>
          <a:lstStyle/>
          <a:p>
            <a:fld id="{3B122AFB-7837-4556-8320-6C52872C6F66}" type="slidenum">
              <a:rPr lang="en-US" smtClean="0"/>
              <a:pPr/>
              <a:t>‹#›</a:t>
            </a:fld>
            <a:endParaRPr lang="en-US"/>
          </a:p>
        </p:txBody>
      </p:sp>
      <p:sp>
        <p:nvSpPr>
          <p:cNvPr id="7" name="Title 1"/>
          <p:cNvSpPr txBox="1">
            <a:spLocks/>
          </p:cNvSpPr>
          <p:nvPr userDrawn="1"/>
        </p:nvSpPr>
        <p:spPr>
          <a:xfrm>
            <a:off x="0" y="0"/>
            <a:ext cx="4893303"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16, 2025</a:t>
            </a:r>
            <a:r>
              <a:rPr lang="en-US" dirty="0" smtClean="0"/>
              <a:t/>
            </a:r>
            <a:br>
              <a:rPr lang="en-US" dirty="0" smtClean="0"/>
            </a:br>
            <a:r>
              <a:rPr lang="en-US" sz="3200" dirty="0" smtClean="0"/>
              <a:t>Domain Loss Unknown</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800" dirty="0" smtClean="0"/>
              <a:t>Emily and Margaret trying to establish mutual online schedule to work on website.</a:t>
            </a:r>
            <a:endParaRPr lang="en-US" sz="2800" dirty="0"/>
          </a:p>
        </p:txBody>
      </p:sp>
    </p:spTree>
    <p:extLst>
      <p:ext uri="{BB962C8B-B14F-4D97-AF65-F5344CB8AC3E}">
        <p14:creationId xmlns:p14="http://schemas.microsoft.com/office/powerpoint/2010/main" val="4155711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4/15/2026</a:t>
            </a:r>
            <a:endParaRPr lang="en-US"/>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5"/>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2819425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4/15/2026</a:t>
            </a:r>
            <a:endParaRPr lang="en-US"/>
          </a:p>
        </p:txBody>
      </p:sp>
      <p:sp>
        <p:nvSpPr>
          <p:cNvPr id="5" name="Footer Placeholder 4"/>
          <p:cNvSpPr>
            <a:spLocks noGrp="1"/>
          </p:cNvSpPr>
          <p:nvPr>
            <p:ph type="ftr" sz="quarter" idx="11"/>
          </p:nvPr>
        </p:nvSpPr>
        <p:spPr>
          <a:xfrm rot="5400000">
            <a:off x="8827770" y="3539492"/>
            <a:ext cx="5699757" cy="632459"/>
          </a:xfrm>
        </p:spPr>
        <p:txBody>
          <a:bodyPr/>
          <a:lstStyle/>
          <a:p>
            <a:r>
              <a:rPr lang="en-US" smtClean="0"/>
              <a:t>Margaret Scott Lynch | ZebraMultimedia | MaggieTheGeek | MaggieTheGeek@gmail.com | KarmaIsMyPitbull@gmai.com | 919-272-5252 </a:t>
            </a:r>
            <a:endParaRPr lang="en-US" dirty="0"/>
          </a:p>
        </p:txBody>
      </p:sp>
      <p:sp>
        <p:nvSpPr>
          <p:cNvPr id="6" name="Slide Number Placeholder 5"/>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33384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4/15/2026</a:t>
            </a:r>
            <a:endParaRPr lang="en-US"/>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7" name="Slide Number Placeholder 6"/>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3528122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4/15/2026</a:t>
            </a:r>
            <a:endParaRPr lang="en-US"/>
          </a:p>
        </p:txBody>
      </p:sp>
      <p:sp>
        <p:nvSpPr>
          <p:cNvPr id="8" name="Footer Placeholder 7"/>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302704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r>
              <a:rPr lang="en-US" smtClean="0"/>
              <a:t>4/15/2026</a:t>
            </a:r>
            <a:endParaRPr lang="en-US"/>
          </a:p>
        </p:txBody>
      </p:sp>
      <p:sp>
        <p:nvSpPr>
          <p:cNvPr id="6" name="Slide Number Placeholder 4"/>
          <p:cNvSpPr>
            <a:spLocks noGrp="1"/>
          </p:cNvSpPr>
          <p:nvPr>
            <p:ph type="sldNum" sz="quarter" idx="12"/>
          </p:nvPr>
        </p:nvSpPr>
        <p:spPr/>
        <p:txBody>
          <a:bodyPr/>
          <a:lstStyle/>
          <a:p>
            <a:fld id="{3B122AFB-7837-4556-8320-6C52872C6F66}" type="slidenum">
              <a:rPr lang="en-US" smtClean="0"/>
              <a:t>‹#›</a:t>
            </a:fld>
            <a:endParaRPr lang="en-US"/>
          </a:p>
        </p:txBody>
      </p:sp>
      <p:sp>
        <p:nvSpPr>
          <p:cNvPr id="8" name="Footer Placeholder 1"/>
          <p:cNvSpPr>
            <a:spLocks noGrp="1"/>
          </p:cNvSpPr>
          <p:nvPr>
            <p:ph type="ftr" sz="quarter" idx="11"/>
          </p:nvPr>
        </p:nvSpPr>
        <p:spPr>
          <a:xfrm rot="5400000">
            <a:off x="8827770" y="3539492"/>
            <a:ext cx="5699757" cy="632459"/>
          </a:xfrm>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68345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r>
              <a:rPr lang="en-US" smtClean="0"/>
              <a:t>4/15/2026</a:t>
            </a:r>
            <a:endParaRPr lang="en-US"/>
          </a:p>
        </p:txBody>
      </p:sp>
      <p:sp>
        <p:nvSpPr>
          <p:cNvPr id="5" name="Footer Placeholder 2"/>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3"/>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1078123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r>
              <a:rPr lang="en-US" smtClean="0"/>
              <a:t>4/15/2026</a:t>
            </a:r>
            <a:endParaRPr lang="en-US"/>
          </a:p>
        </p:txBody>
      </p:sp>
      <p:sp>
        <p:nvSpPr>
          <p:cNvPr id="5"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6"/>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3814296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4/15/2026</a:t>
            </a:r>
            <a:endParaRPr lang="en-US"/>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7" name="Slide Number Placeholder 6"/>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1181944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4/15/2026</a:t>
            </a:r>
            <a:endParaRPr lang="en-US"/>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7" name="Slide Number Placeholder 6"/>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3401084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4/15/2026</a:t>
            </a:r>
            <a:endParaRPr lang="en-US"/>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5"/>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3727289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4/15/2026</a:t>
            </a:r>
            <a:endParaRPr lang="en-US"/>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5"/>
          <p:cNvSpPr>
            <a:spLocks noGrp="1"/>
          </p:cNvSpPr>
          <p:nvPr>
            <p:ph type="sldNum" sz="quarter" idx="12"/>
          </p:nvPr>
        </p:nvSpPr>
        <p:spPr/>
        <p:txBody>
          <a:bodyPr/>
          <a:lstStyle/>
          <a:p>
            <a:fld id="{3B122AFB-7837-4556-8320-6C52872C6F66}" type="slidenum">
              <a:rPr lang="en-US" smtClean="0"/>
              <a:t>‹#›</a:t>
            </a:fld>
            <a:endParaRPr lang="en-US"/>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34662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4/15/2026</a:t>
            </a:r>
            <a:endParaRPr lang="en-US"/>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5"/>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2330353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n-US" smtClean="0"/>
              <a:t>4/15/2026</a:t>
            </a:r>
            <a:endParaRPr lang="en-US"/>
          </a:p>
        </p:txBody>
      </p:sp>
      <p:sp>
        <p:nvSpPr>
          <p:cNvPr id="4"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5"/>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385485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n-US" smtClean="0"/>
              <a:t>4/15/2026</a:t>
            </a:r>
            <a:endParaRPr lang="en-US"/>
          </a:p>
        </p:txBody>
      </p:sp>
      <p:sp>
        <p:nvSpPr>
          <p:cNvPr id="4"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5"/>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1457877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4/15/2026</a:t>
            </a:r>
            <a:endParaRPr lang="en-US"/>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5"/>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135142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4/15/2026</a:t>
            </a:r>
            <a:endParaRPr lang="en-US"/>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6" name="Slide Number Placeholder 5"/>
          <p:cNvSpPr>
            <a:spLocks noGrp="1"/>
          </p:cNvSpPr>
          <p:nvPr>
            <p:ph type="sldNum" sz="quarter" idx="12"/>
          </p:nvPr>
        </p:nvSpPr>
        <p:spPr/>
        <p:txBody>
          <a:bodyPr/>
          <a:lstStyle/>
          <a:p>
            <a:fld id="{3B122AFB-7837-4556-8320-6C52872C6F66}" type="slidenum">
              <a:rPr lang="en-US" smtClean="0"/>
              <a:t>‹#›</a:t>
            </a:fld>
            <a:endParaRPr lang="en-US"/>
          </a:p>
        </p:txBody>
      </p:sp>
    </p:spTree>
    <p:extLst>
      <p:ext uri="{BB962C8B-B14F-4D97-AF65-F5344CB8AC3E}">
        <p14:creationId xmlns:p14="http://schemas.microsoft.com/office/powerpoint/2010/main" val="3161356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r>
              <a:rPr lang="en-US" smtClean="0"/>
              <a:t>4/15/2026</a:t>
            </a:r>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smtClean="0"/>
              <a:t>Margaret Scott Lynch | ZebraMultimedia | MaggieTheGeek | MaggieTheGeek@gmail.com | KarmaIsMyPitbull@gmai.com | 919-272-5252 </a:t>
            </a:r>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B122AFB-7837-4556-8320-6C52872C6F66}" type="slidenum">
              <a:rPr lang="en-US" smtClean="0"/>
              <a:t>‹#›</a:t>
            </a:fld>
            <a:endParaRPr lang="en-US"/>
          </a:p>
        </p:txBody>
      </p:sp>
    </p:spTree>
    <p:extLst>
      <p:ext uri="{BB962C8B-B14F-4D97-AF65-F5344CB8AC3E}">
        <p14:creationId xmlns:p14="http://schemas.microsoft.com/office/powerpoint/2010/main" val="3329645015"/>
      </p:ext>
    </p:extLst>
  </p:cSld>
  <p:clrMap bg1="dk1" tx1="lt1" bg2="dk2"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lookup.icann.org/en/lookup" TargetMode="External"/><Relationship Id="rId7" Type="http://schemas.openxmlformats.org/officeDocument/2006/relationships/hyperlink" Target="https://icann.org/epp#clientUpdateProhibited" TargetMode="External"/><Relationship Id="rId2" Type="http://schemas.openxmlformats.org/officeDocument/2006/relationships/hyperlink" Target="http://www.petrescuesbyemily.com/" TargetMode="External"/><Relationship Id="rId1" Type="http://schemas.openxmlformats.org/officeDocument/2006/relationships/slideLayout" Target="../slideLayouts/slideLayout6.xml"/><Relationship Id="rId6" Type="http://schemas.openxmlformats.org/officeDocument/2006/relationships/hyperlink" Target="https://icann.org/epp#clientTransferProhibited" TargetMode="External"/><Relationship Id="rId5" Type="http://schemas.openxmlformats.org/officeDocument/2006/relationships/hyperlink" Target="https://icann.org/epp#clientRenewProhibited" TargetMode="External"/><Relationship Id="rId4" Type="http://schemas.openxmlformats.org/officeDocument/2006/relationships/hyperlink" Target="https://icann.org/epp#clientDeleteProhibited"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lookup.icann.org/en/lookup" TargetMode="External"/><Relationship Id="rId2" Type="http://schemas.openxmlformats.org/officeDocument/2006/relationships/hyperlink" Target="http://www.petrescuesbyemily.com/" TargetMode="External"/><Relationship Id="rId1" Type="http://schemas.openxmlformats.org/officeDocument/2006/relationships/slideLayout" Target="../slideLayouts/slideLayout6.xml"/><Relationship Id="rId4" Type="http://schemas.openxmlformats.org/officeDocument/2006/relationships/hyperlink" Target="https://www.secureserver.net/whois?plid=1387&amp;domain=petrescuesbyemily.com&amp;action=contactDomainOwner"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lookup.icann.org/en/lookup" TargetMode="External"/><Relationship Id="rId2" Type="http://schemas.openxmlformats.org/officeDocument/2006/relationships/hyperlink" Target="http://www.petrescuesbyemily.com/" TargetMode="External"/><Relationship Id="rId1" Type="http://schemas.openxmlformats.org/officeDocument/2006/relationships/slideLayout" Target="../slideLayouts/slideLayout6.xml"/><Relationship Id="rId6" Type="http://schemas.openxmlformats.org/officeDocument/2006/relationships/hyperlink" Target="https://rdap.wildwestdomains.com/v1/domain/PETRESCUESBYEMILY.COM" TargetMode="External"/><Relationship Id="rId5" Type="http://schemas.openxmlformats.org/officeDocument/2006/relationships/hyperlink" Target="https://rdap.verisign.com/com/v1/domain/petrescuesbyemily.com" TargetMode="External"/><Relationship Id="rId4" Type="http://schemas.openxmlformats.org/officeDocument/2006/relationships/hyperlink" Target="https://www.secureserver.net/whois?plid=1387&amp;domain=petrescuesbyemily.com&amp;action=contactDomainOwner"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lookup.icann.org/en/lookup" TargetMode="External"/><Relationship Id="rId2" Type="http://schemas.openxmlformats.org/officeDocument/2006/relationships/hyperlink" Target="http://www.petrescuesbyemily.com/"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hyperlink" Target="https://www.secureserver.net/whois?plid=1387&amp;domain=petrescuesbyemily.com&amp;action=contactDomainOwner" TargetMode="External"/><Relationship Id="rId3" Type="http://schemas.openxmlformats.org/officeDocument/2006/relationships/hyperlink" Target="https://lookup.icann.org/en/lookup" TargetMode="External"/><Relationship Id="rId7" Type="http://schemas.openxmlformats.org/officeDocument/2006/relationships/hyperlink" Target="https://icann.org/epp#clientUpdateProhibited" TargetMode="External"/><Relationship Id="rId12" Type="http://schemas.openxmlformats.org/officeDocument/2006/relationships/hyperlink" Target="https://icann.org/wicf" TargetMode="External"/><Relationship Id="rId2" Type="http://schemas.openxmlformats.org/officeDocument/2006/relationships/hyperlink" Target="http://www.petrescuesbyemily.com/" TargetMode="External"/><Relationship Id="rId1" Type="http://schemas.openxmlformats.org/officeDocument/2006/relationships/slideLayout" Target="../slideLayouts/slideLayout6.xml"/><Relationship Id="rId6" Type="http://schemas.openxmlformats.org/officeDocument/2006/relationships/hyperlink" Target="https://icann.org/epp#clientTransferProhibited" TargetMode="External"/><Relationship Id="rId11" Type="http://schemas.openxmlformats.org/officeDocument/2006/relationships/hyperlink" Target="https://icann.org/epp" TargetMode="External"/><Relationship Id="rId5" Type="http://schemas.openxmlformats.org/officeDocument/2006/relationships/hyperlink" Target="https://icann.org/epp#clientRenewProhibited" TargetMode="External"/><Relationship Id="rId10" Type="http://schemas.openxmlformats.org/officeDocument/2006/relationships/hyperlink" Target="https://rdap.wildwestdomains.com/v1/domain/PETRESCUESBYEMILY.COM" TargetMode="External"/><Relationship Id="rId4" Type="http://schemas.openxmlformats.org/officeDocument/2006/relationships/hyperlink" Target="https://icann.org/epp#clientDeleteProhibited" TargetMode="External"/><Relationship Id="rId9" Type="http://schemas.openxmlformats.org/officeDocument/2006/relationships/hyperlink" Target="https://rdap.verisign.com/com/v1/domain/petrescuesbyemily.com"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rdap.verisign.com/com/v1/domain/petrescuesbyemily.com" TargetMode="External"/><Relationship Id="rId2" Type="http://schemas.openxmlformats.org/officeDocument/2006/relationships/hyperlink" Target="https://www.secureserver.net/whois?plid=1387&amp;domain=petrescuesbyemily.com&amp;action=contactDomainOwner" TargetMode="External"/><Relationship Id="rId1" Type="http://schemas.openxmlformats.org/officeDocument/2006/relationships/slideLayout" Target="../slideLayouts/slideLayout6.xml"/><Relationship Id="rId6" Type="http://schemas.openxmlformats.org/officeDocument/2006/relationships/hyperlink" Target="https://icann.org/wicf" TargetMode="External"/><Relationship Id="rId5" Type="http://schemas.openxmlformats.org/officeDocument/2006/relationships/hyperlink" Target="https://icann.org/epp" TargetMode="External"/><Relationship Id="rId4" Type="http://schemas.openxmlformats.org/officeDocument/2006/relationships/hyperlink" Target="https://rdap.wildwestdomains.com/v1/domain/PETRESCUESBYEMILY.COM"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secureserver.net/whois?plid=1387&amp;domain=petrescuesbyemily.com&amp;action=contactDomainOwner" TargetMode="External"/><Relationship Id="rId3" Type="http://schemas.openxmlformats.org/officeDocument/2006/relationships/hyperlink" Target="https://lookup.icann.org/en/lookup" TargetMode="External"/><Relationship Id="rId7" Type="http://schemas.openxmlformats.org/officeDocument/2006/relationships/hyperlink" Target="https://icann.org/epp#clientUpdateProhibited" TargetMode="External"/><Relationship Id="rId12" Type="http://schemas.openxmlformats.org/officeDocument/2006/relationships/hyperlink" Target="https://icann.org/wicf" TargetMode="External"/><Relationship Id="rId2" Type="http://schemas.openxmlformats.org/officeDocument/2006/relationships/hyperlink" Target="http://www.petrescuesbyemily.com/" TargetMode="External"/><Relationship Id="rId1" Type="http://schemas.openxmlformats.org/officeDocument/2006/relationships/slideLayout" Target="../slideLayouts/slideLayout6.xml"/><Relationship Id="rId6" Type="http://schemas.openxmlformats.org/officeDocument/2006/relationships/hyperlink" Target="https://icann.org/epp#clientTransferProhibited" TargetMode="External"/><Relationship Id="rId11" Type="http://schemas.openxmlformats.org/officeDocument/2006/relationships/hyperlink" Target="https://icann.org/epp" TargetMode="External"/><Relationship Id="rId5" Type="http://schemas.openxmlformats.org/officeDocument/2006/relationships/hyperlink" Target="https://icann.org/epp#clientRenewProhibited" TargetMode="External"/><Relationship Id="rId10" Type="http://schemas.openxmlformats.org/officeDocument/2006/relationships/hyperlink" Target="https://rdap.wildwestdomains.com/v1/domain/PETRESCUESBYEMILY.COM" TargetMode="External"/><Relationship Id="rId4" Type="http://schemas.openxmlformats.org/officeDocument/2006/relationships/hyperlink" Target="https://icann.org/epp#clientDeleteProhibited" TargetMode="External"/><Relationship Id="rId9" Type="http://schemas.openxmlformats.org/officeDocument/2006/relationships/hyperlink" Target="https://rdap.verisign.com/com/v1/domain/petrescuesbyemily.com"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10.xml"/></Relationships>
</file>

<file path=ppt/slides/_rels/slide188.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Verification </a:t>
            </a:r>
            <a:r>
              <a:rPr lang="en-US" b="1" dirty="0"/>
              <a:t>of online Complaints Filed</a:t>
            </a:r>
            <a:r>
              <a:rPr lang="en-US" dirty="0"/>
              <a:t/>
            </a:r>
            <a:br>
              <a:rPr lang="en-US" dirty="0"/>
            </a:br>
            <a:endParaRPr lang="en-US" dirty="0"/>
          </a:p>
        </p:txBody>
      </p:sp>
      <p:sp>
        <p:nvSpPr>
          <p:cNvPr id="3" name="Text Placeholder 2"/>
          <p:cNvSpPr>
            <a:spLocks noGrp="1"/>
          </p:cNvSpPr>
          <p:nvPr>
            <p:ph type="body" idx="1"/>
          </p:nvPr>
        </p:nvSpPr>
        <p:spPr>
          <a:xfrm>
            <a:off x="1154955" y="4458421"/>
            <a:ext cx="10718068" cy="1767882"/>
          </a:xfrm>
        </p:spPr>
        <p:txBody>
          <a:bodyPr>
            <a:noAutofit/>
          </a:bodyPr>
          <a:lstStyle/>
          <a:p>
            <a:pPr marL="342900" indent="-342900">
              <a:buFont typeface="Arial" panose="020B0604020202020204" pitchFamily="34" charset="0"/>
              <a:buChar char="•"/>
            </a:pPr>
            <a:r>
              <a:rPr lang="en-US" sz="2200" b="1" dirty="0"/>
              <a:t>OVH France — abuse@ovh.net — direct complaint </a:t>
            </a:r>
            <a:r>
              <a:rPr lang="en-US" sz="2200" b="1" dirty="0" smtClean="0"/>
              <a:t>pending</a:t>
            </a:r>
          </a:p>
          <a:p>
            <a:pPr marL="342900" indent="-342900">
              <a:buFont typeface="Arial" panose="020B0604020202020204" pitchFamily="34" charset="0"/>
              <a:buChar char="•"/>
            </a:pPr>
            <a:r>
              <a:rPr lang="en-US" sz="2200" b="1" dirty="0" err="1" smtClean="0"/>
              <a:t>Cloudflare</a:t>
            </a:r>
            <a:r>
              <a:rPr lang="en-US" sz="2200" b="1" dirty="0" smtClean="0"/>
              <a:t> </a:t>
            </a:r>
            <a:r>
              <a:rPr lang="en-US" sz="2200" b="1" dirty="0"/>
              <a:t>— Report #22078929 — forwarded to OVH </a:t>
            </a:r>
            <a:r>
              <a:rPr lang="en-US" sz="2200" b="1" dirty="0" smtClean="0"/>
              <a:t>France</a:t>
            </a:r>
          </a:p>
          <a:p>
            <a:pPr marL="342900" indent="-342900">
              <a:buFont typeface="Arial" panose="020B0604020202020204" pitchFamily="34" charset="0"/>
              <a:buChar char="•"/>
            </a:pPr>
            <a:r>
              <a:rPr lang="en-US" sz="2200" b="1" dirty="0" smtClean="0"/>
              <a:t>ICANN </a:t>
            </a:r>
            <a:r>
              <a:rPr lang="en-US" sz="2200" b="1" dirty="0"/>
              <a:t>— Case 01581431 — </a:t>
            </a:r>
            <a:r>
              <a:rPr lang="en-US" sz="2200" b="1" dirty="0" smtClean="0"/>
              <a:t>open</a:t>
            </a:r>
            <a:endParaRPr lang="en-US" sz="2200" b="1" dirty="0"/>
          </a:p>
          <a:p>
            <a:pPr marL="342900" indent="-342900">
              <a:buFont typeface="Arial" panose="020B0604020202020204" pitchFamily="34" charset="0"/>
              <a:buChar char="•"/>
            </a:pPr>
            <a:r>
              <a:rPr lang="en-US" sz="2200" b="1" dirty="0" err="1" smtClean="0"/>
              <a:t>GoDaddy</a:t>
            </a:r>
            <a:r>
              <a:rPr lang="en-US" sz="2200" b="1" dirty="0" smtClean="0"/>
              <a:t> </a:t>
            </a:r>
            <a:r>
              <a:rPr lang="en-US" sz="2200" b="1" dirty="0"/>
              <a:t>— Case DCU101180266 and DCUO-63316 — </a:t>
            </a:r>
            <a:r>
              <a:rPr lang="en-US" sz="2200" b="1" dirty="0" smtClean="0"/>
              <a:t>open</a:t>
            </a:r>
            <a:endParaRPr lang="en-US" sz="2200" b="1" dirty="0"/>
          </a:p>
        </p:txBody>
      </p:sp>
      <p:sp>
        <p:nvSpPr>
          <p:cNvPr id="14" name="Date Placeholder 13"/>
          <p:cNvSpPr>
            <a:spLocks noGrp="1"/>
          </p:cNvSpPr>
          <p:nvPr>
            <p:ph type="dt" sz="half" idx="10"/>
          </p:nvPr>
        </p:nvSpPr>
        <p:spPr/>
        <p:txBody>
          <a:bodyPr/>
          <a:lstStyle/>
          <a:p>
            <a:r>
              <a:rPr lang="en-US" smtClean="0"/>
              <a:t>4/15/2026</a:t>
            </a:r>
            <a:endParaRPr lang="en-US" dirty="0"/>
          </a:p>
        </p:txBody>
      </p:sp>
      <p:sp>
        <p:nvSpPr>
          <p:cNvPr id="15" name="Slide Number Placeholder 14"/>
          <p:cNvSpPr>
            <a:spLocks noGrp="1"/>
          </p:cNvSpPr>
          <p:nvPr>
            <p:ph type="sldNum" sz="quarter" idx="12"/>
          </p:nvPr>
        </p:nvSpPr>
        <p:spPr/>
        <p:txBody>
          <a:bodyPr/>
          <a:lstStyle/>
          <a:p>
            <a:fld id="{3B122AFB-7837-4556-8320-6C52872C6F66}" type="slidenum">
              <a:rPr lang="en-US" smtClean="0"/>
              <a:t>1</a:t>
            </a:fld>
            <a:endParaRPr lang="en-US"/>
          </a:p>
        </p:txBody>
      </p:sp>
      <p:sp>
        <p:nvSpPr>
          <p:cNvPr id="9" name="Date Placeholder 3"/>
          <p:cNvSpPr txBox="1">
            <a:spLocks/>
          </p:cNvSpPr>
          <p:nvPr/>
        </p:nvSpPr>
        <p:spPr>
          <a:xfrm>
            <a:off x="0" y="6545263"/>
            <a:ext cx="1004777" cy="313587"/>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5E0DD1A-6A5C-47B1-B255-2859972839B8}" type="datetime1">
              <a:rPr lang="en-US" smtClean="0"/>
              <a:pPr/>
              <a:t>4/15/2026</a:t>
            </a:fld>
            <a:endParaRPr lang="en-US" dirty="0"/>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dirty="0"/>
          </a:p>
        </p:txBody>
      </p:sp>
    </p:spTree>
    <p:extLst>
      <p:ext uri="{BB962C8B-B14F-4D97-AF65-F5344CB8AC3E}">
        <p14:creationId xmlns:p14="http://schemas.microsoft.com/office/powerpoint/2010/main" val="2632582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ate Placeholder 13"/>
          <p:cNvSpPr>
            <a:spLocks noGrp="1"/>
          </p:cNvSpPr>
          <p:nvPr>
            <p:ph type="dt" sz="half" idx="10"/>
          </p:nvPr>
        </p:nvSpPr>
        <p:spPr/>
        <p:txBody>
          <a:bodyPr/>
          <a:lstStyle/>
          <a:p>
            <a:r>
              <a:rPr lang="en-US" smtClean="0"/>
              <a:t>4/15/2026</a:t>
            </a:r>
            <a:endParaRPr lang="en-US"/>
          </a:p>
        </p:txBody>
      </p:sp>
      <p:sp>
        <p:nvSpPr>
          <p:cNvPr id="15" name="Slide Number Placeholder 14"/>
          <p:cNvSpPr>
            <a:spLocks noGrp="1"/>
          </p:cNvSpPr>
          <p:nvPr>
            <p:ph type="sldNum" sz="quarter" idx="12"/>
          </p:nvPr>
        </p:nvSpPr>
        <p:spPr/>
        <p:txBody>
          <a:bodyPr/>
          <a:lstStyle/>
          <a:p>
            <a:fld id="{3B122AFB-7837-4556-8320-6C52872C6F66}" type="slidenum">
              <a:rPr lang="en-US" smtClean="0"/>
              <a:t>2</a:t>
            </a:fld>
            <a:endParaRPr lang="en-US"/>
          </a:p>
        </p:txBody>
      </p:sp>
      <p:sp>
        <p:nvSpPr>
          <p:cNvPr id="7" name="Footer Placeholder 4"/>
          <p:cNvSpPr txBox="1">
            <a:spLocks/>
          </p:cNvSpPr>
          <p:nvPr/>
        </p:nvSpPr>
        <p:spPr>
          <a:xfrm>
            <a:off x="520995" y="6388475"/>
            <a:ext cx="11150010" cy="405957"/>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t>Margaret Scott Lynch / </a:t>
            </a:r>
            <a:r>
              <a:rPr lang="en-US" sz="1200" dirty="0" err="1" smtClean="0"/>
              <a:t>ZebraMultimedia</a:t>
            </a:r>
            <a:r>
              <a:rPr lang="en-US" sz="1200" dirty="0" smtClean="0"/>
              <a:t> / </a:t>
            </a:r>
            <a:r>
              <a:rPr lang="en-US" sz="1200" dirty="0" err="1" smtClean="0"/>
              <a:t>MaggieTheGeek</a:t>
            </a:r>
            <a:r>
              <a:rPr lang="en-US" sz="1200" dirty="0" smtClean="0"/>
              <a:t> MaggieTheGeek@gmail.com | 919-272-5252 | Raleigh NC 27609</a:t>
            </a:r>
            <a:endParaRPr lang="en-US" sz="1200" dirty="0"/>
          </a:p>
        </p:txBody>
      </p:sp>
      <p:sp>
        <p:nvSpPr>
          <p:cNvPr id="8" name="Slide Number Placeholder 5"/>
          <p:cNvSpPr txBox="1">
            <a:spLocks/>
          </p:cNvSpPr>
          <p:nvPr/>
        </p:nvSpPr>
        <p:spPr>
          <a:xfrm>
            <a:off x="11350256" y="6479549"/>
            <a:ext cx="84174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b="1"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 name="Date Placeholder 3"/>
          <p:cNvSpPr txBox="1">
            <a:spLocks/>
          </p:cNvSpPr>
          <p:nvPr/>
        </p:nvSpPr>
        <p:spPr>
          <a:xfrm>
            <a:off x="0" y="6545263"/>
            <a:ext cx="1004777" cy="313587"/>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5E0DD1A-6A5C-47B1-B255-2859972839B8}" type="datetime1">
              <a:rPr lang="en-US" smtClean="0"/>
              <a:pPr/>
              <a:t>4/15/2026</a:t>
            </a:fld>
            <a:endParaRPr lang="en-US" dirty="0"/>
          </a:p>
        </p:txBody>
      </p:sp>
      <p:sp>
        <p:nvSpPr>
          <p:cNvPr id="4" name="Rectangle 3"/>
          <p:cNvSpPr/>
          <p:nvPr/>
        </p:nvSpPr>
        <p:spPr>
          <a:xfrm>
            <a:off x="169101" y="147066"/>
            <a:ext cx="11862148" cy="6063198"/>
          </a:xfrm>
          <a:prstGeom prst="rect">
            <a:avLst/>
          </a:prstGeom>
        </p:spPr>
        <p:txBody>
          <a:bodyPr wrap="square">
            <a:spAutoFit/>
          </a:bodyPr>
          <a:lstStyle/>
          <a:p>
            <a:r>
              <a:rPr lang="en-US" sz="2800" b="1" dirty="0" smtClean="0"/>
              <a:t>PetRescuesByEmily.com</a:t>
            </a:r>
            <a:r>
              <a:rPr lang="en-US" b="1" dirty="0" smtClean="0"/>
              <a:t/>
            </a:r>
            <a:br>
              <a:rPr lang="en-US" b="1" dirty="0" smtClean="0"/>
            </a:br>
            <a:endParaRPr lang="en-US" b="1" dirty="0" smtClean="0"/>
          </a:p>
          <a:p>
            <a:r>
              <a:rPr lang="en-US" b="1" dirty="0" smtClean="0"/>
              <a:t>Domain </a:t>
            </a:r>
            <a:r>
              <a:rPr lang="en-US" b="1" dirty="0"/>
              <a:t>expires — </a:t>
            </a:r>
            <a:r>
              <a:rPr lang="en-US" dirty="0"/>
              <a:t>April 28, 2026 — URGENT — do not release or transfer</a:t>
            </a:r>
            <a:br>
              <a:rPr lang="en-US" dirty="0"/>
            </a:br>
            <a:r>
              <a:rPr lang="en-US" b="1" dirty="0" err="1"/>
              <a:t>GoDaddy</a:t>
            </a:r>
            <a:r>
              <a:rPr lang="en-US" b="1" dirty="0"/>
              <a:t> — </a:t>
            </a:r>
            <a:r>
              <a:rPr lang="en-US" dirty="0"/>
              <a:t>Case DCU101180266 and DCUO-63316 — open</a:t>
            </a:r>
            <a:br>
              <a:rPr lang="en-US" dirty="0"/>
            </a:br>
            <a:r>
              <a:rPr lang="en-US" b="1" dirty="0"/>
              <a:t>ICANN — </a:t>
            </a:r>
            <a:r>
              <a:rPr lang="en-US" dirty="0"/>
              <a:t>Case 01581431 — open</a:t>
            </a:r>
            <a:br>
              <a:rPr lang="en-US" dirty="0"/>
            </a:br>
            <a:r>
              <a:rPr lang="en-US" b="1" dirty="0" err="1"/>
              <a:t>Cloudflare</a:t>
            </a:r>
            <a:r>
              <a:rPr lang="en-US" b="1" dirty="0"/>
              <a:t> — </a:t>
            </a:r>
            <a:r>
              <a:rPr lang="en-US" dirty="0"/>
              <a:t>Report #22078929 — forwarded to OVH France</a:t>
            </a:r>
            <a:br>
              <a:rPr lang="en-US" dirty="0"/>
            </a:br>
            <a:r>
              <a:rPr lang="en-US" dirty="0"/>
              <a:t/>
            </a:r>
            <a:br>
              <a:rPr lang="en-US" dirty="0"/>
            </a:br>
            <a:r>
              <a:rPr lang="en-US" b="1" dirty="0"/>
              <a:t>OVH France — </a:t>
            </a:r>
            <a:r>
              <a:rPr lang="en-US" dirty="0"/>
              <a:t>abuse@ovh.net — direct complaint pending</a:t>
            </a:r>
            <a:br>
              <a:rPr lang="en-US" dirty="0"/>
            </a:br>
            <a:r>
              <a:rPr lang="en-US" b="1" dirty="0"/>
              <a:t>Attorney — </a:t>
            </a:r>
            <a:r>
              <a:rPr lang="en-US" dirty="0"/>
              <a:t>Mark W. </a:t>
            </a:r>
            <a:r>
              <a:rPr lang="en-US" dirty="0" err="1"/>
              <a:t>Ishman</a:t>
            </a:r>
            <a:r>
              <a:rPr lang="en-US" dirty="0"/>
              <a:t> notified — response pending</a:t>
            </a:r>
            <a:br>
              <a:rPr lang="en-US" dirty="0"/>
            </a:br>
            <a:r>
              <a:rPr lang="en-US" b="1" dirty="0"/>
              <a:t>Public Evidence — </a:t>
            </a:r>
            <a:r>
              <a:rPr lang="en-US" dirty="0"/>
              <a:t>https://maggiethegeek.com/cyber-squatter-complaint/</a:t>
            </a:r>
            <a:br>
              <a:rPr lang="en-US" dirty="0"/>
            </a:br>
            <a:r>
              <a:rPr lang="en-US" dirty="0"/>
              <a:t> </a:t>
            </a:r>
            <a:br>
              <a:rPr lang="en-US" dirty="0"/>
            </a:br>
            <a:r>
              <a:rPr lang="en-US" dirty="0"/>
              <a:t>This timeline was compiled by me, Margaret Scott Lynch, with AI assistance from Claude (Anthropic), </a:t>
            </a:r>
            <a:r>
              <a:rPr lang="en-US" dirty="0" err="1"/>
              <a:t>ChatGPT</a:t>
            </a:r>
            <a:r>
              <a:rPr lang="en-US" dirty="0"/>
              <a:t>, Amazon Alexa+, Apple Siri and Google Gemini. </a:t>
            </a:r>
            <a:r>
              <a:rPr lang="en-US" sz="1200" dirty="0" smtClean="0"/>
              <a:t/>
            </a:r>
            <a:br>
              <a:rPr lang="en-US" sz="1200" dirty="0" smtClean="0"/>
            </a:br>
            <a:r>
              <a:rPr lang="en-US" dirty="0" smtClean="0"/>
              <a:t>All </a:t>
            </a:r>
            <a:r>
              <a:rPr lang="en-US" dirty="0"/>
              <a:t>facts and dates are my own. All </a:t>
            </a:r>
            <a:r>
              <a:rPr lang="en-US" dirty="0" err="1"/>
              <a:t>iMessage</a:t>
            </a:r>
            <a:r>
              <a:rPr lang="en-US" dirty="0"/>
              <a:t> sources have been screenshot documented and are available upon request.</a:t>
            </a:r>
            <a:br>
              <a:rPr lang="en-US" dirty="0"/>
            </a:br>
            <a:r>
              <a:rPr lang="en-US" dirty="0"/>
              <a:t> </a:t>
            </a:r>
            <a:r>
              <a:rPr lang="en-US" dirty="0" smtClean="0"/>
              <a:t/>
            </a:r>
            <a:br>
              <a:rPr lang="en-US" dirty="0" smtClean="0"/>
            </a:br>
            <a:r>
              <a:rPr lang="en-US" dirty="0"/>
              <a:t>Margaret </a:t>
            </a:r>
            <a:r>
              <a:rPr lang="en-US" dirty="0"/>
              <a:t>Scott Lynch </a:t>
            </a:r>
            <a:r>
              <a:rPr lang="en-US" sz="1600" dirty="0"/>
              <a:t>/ </a:t>
            </a:r>
            <a:r>
              <a:rPr lang="en-US" sz="1600" dirty="0" err="1"/>
              <a:t>ZebraMultimedia</a:t>
            </a:r>
            <a:r>
              <a:rPr lang="en-US" sz="1600" dirty="0"/>
              <a:t> / </a:t>
            </a:r>
            <a:r>
              <a:rPr lang="en-US" sz="1600" dirty="0" smtClean="0"/>
              <a:t>MaggieTheGeek@gmail.com / KarmaIsMyPitbull@gmail.com</a:t>
            </a:r>
            <a:r>
              <a:rPr lang="en-US" dirty="0" smtClean="0"/>
              <a:t/>
            </a:r>
            <a:br>
              <a:rPr lang="en-US" dirty="0" smtClean="0"/>
            </a:br>
            <a:r>
              <a:rPr lang="en-US" dirty="0" smtClean="0"/>
              <a:t>919-272-5252</a:t>
            </a:r>
            <a:r>
              <a:rPr lang="en-US" dirty="0" smtClean="0"/>
              <a:t/>
            </a:r>
            <a:br>
              <a:rPr lang="en-US" dirty="0" smtClean="0"/>
            </a:br>
            <a:r>
              <a:rPr lang="en-US" dirty="0" smtClean="0"/>
              <a:t>3344 White Oak Road</a:t>
            </a:r>
          </a:p>
          <a:p>
            <a:r>
              <a:rPr lang="en-US" dirty="0" smtClean="0"/>
              <a:t>Raleigh </a:t>
            </a:r>
            <a:r>
              <a:rPr lang="en-US" dirty="0"/>
              <a:t>NC 27609</a:t>
            </a:r>
          </a:p>
          <a:p>
            <a:endParaRPr lang="en-US" dirty="0"/>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dirty="0"/>
          </a:p>
        </p:txBody>
      </p:sp>
    </p:spTree>
    <p:extLst>
      <p:ext uri="{BB962C8B-B14F-4D97-AF65-F5344CB8AC3E}">
        <p14:creationId xmlns:p14="http://schemas.microsoft.com/office/powerpoint/2010/main" val="128747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745299" y="770350"/>
            <a:ext cx="6344564" cy="3206663"/>
          </a:xfrm>
        </p:spPr>
        <p:txBody>
          <a:bodyPr/>
          <a:lstStyle/>
          <a:p>
            <a:r>
              <a:rPr lang="en-US" b="1" dirty="0"/>
              <a:t>April </a:t>
            </a:r>
            <a:r>
              <a:rPr lang="en-US" b="1" dirty="0" smtClean="0"/>
              <a:t>15, </a:t>
            </a:r>
            <a:r>
              <a:rPr lang="en-US" b="1" dirty="0"/>
              <a:t>2026</a:t>
            </a:r>
            <a:r>
              <a:rPr lang="en-US" dirty="0"/>
              <a:t/>
            </a:r>
            <a:br>
              <a:rPr lang="en-US" dirty="0"/>
            </a:br>
            <a:r>
              <a:rPr lang="en-US" sz="3200" dirty="0"/>
              <a:t>Case Status Summary</a:t>
            </a:r>
            <a:r>
              <a:rPr lang="en-US" dirty="0"/>
              <a:t/>
            </a:r>
            <a:br>
              <a:rPr lang="en-US" dirty="0"/>
            </a:br>
            <a:r>
              <a:rPr lang="en-US" sz="2800" b="1" dirty="0"/>
              <a:t>Significance:</a:t>
            </a:r>
            <a:r>
              <a:rPr lang="en-US" sz="2400" dirty="0"/>
              <a:t/>
            </a:r>
            <a:br>
              <a:rPr lang="en-US" sz="2400" dirty="0"/>
            </a:br>
            <a:r>
              <a:rPr lang="en-US" sz="2400" dirty="0"/>
              <a:t>All active case numbers, public evidence page and attorney notification status as of April </a:t>
            </a:r>
            <a:r>
              <a:rPr lang="en-US" sz="2400" dirty="0" smtClean="0"/>
              <a:t>15, </a:t>
            </a:r>
            <a:r>
              <a:rPr lang="en-US" sz="2400" dirty="0"/>
              <a:t>2026.</a:t>
            </a:r>
          </a:p>
        </p:txBody>
      </p:sp>
      <p:sp>
        <p:nvSpPr>
          <p:cNvPr id="14" name="Date Placeholder 13"/>
          <p:cNvSpPr>
            <a:spLocks noGrp="1"/>
          </p:cNvSpPr>
          <p:nvPr>
            <p:ph type="dt" sz="half" idx="10"/>
          </p:nvPr>
        </p:nvSpPr>
        <p:spPr/>
        <p:txBody>
          <a:bodyPr/>
          <a:lstStyle/>
          <a:p>
            <a:r>
              <a:rPr lang="en-US" smtClean="0"/>
              <a:t>4/15/2026</a:t>
            </a:r>
            <a:endParaRPr lang="en-US"/>
          </a:p>
        </p:txBody>
      </p:sp>
      <p:sp>
        <p:nvSpPr>
          <p:cNvPr id="15" name="Slide Number Placeholder 14"/>
          <p:cNvSpPr>
            <a:spLocks noGrp="1"/>
          </p:cNvSpPr>
          <p:nvPr>
            <p:ph type="sldNum" sz="quarter" idx="12"/>
          </p:nvPr>
        </p:nvSpPr>
        <p:spPr/>
        <p:txBody>
          <a:bodyPr/>
          <a:lstStyle/>
          <a:p>
            <a:fld id="{3B122AFB-7837-4556-8320-6C52872C6F66}" type="slidenum">
              <a:rPr lang="en-US" smtClean="0"/>
              <a:t>3</a:t>
            </a:fld>
            <a:endParaRPr lang="en-US"/>
          </a:p>
        </p:txBody>
      </p:sp>
      <p:sp>
        <p:nvSpPr>
          <p:cNvPr id="7" name="Footer Placeholder 4"/>
          <p:cNvSpPr txBox="1">
            <a:spLocks/>
          </p:cNvSpPr>
          <p:nvPr/>
        </p:nvSpPr>
        <p:spPr>
          <a:xfrm>
            <a:off x="520995" y="6388475"/>
            <a:ext cx="11150010" cy="405957"/>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t>Margaret Scott Lynch / </a:t>
            </a:r>
            <a:r>
              <a:rPr lang="en-US" sz="1200" dirty="0" err="1" smtClean="0"/>
              <a:t>ZebraMultimedia</a:t>
            </a:r>
            <a:r>
              <a:rPr lang="en-US" sz="1200" dirty="0" smtClean="0"/>
              <a:t> / </a:t>
            </a:r>
            <a:r>
              <a:rPr lang="en-US" sz="1200" dirty="0" err="1" smtClean="0"/>
              <a:t>MaggieTheGeek</a:t>
            </a:r>
            <a:r>
              <a:rPr lang="en-US" sz="1200" dirty="0" smtClean="0"/>
              <a:t> MaggieTheGeek@gmail.com | 919-272-5252 | Raleigh NC 27609</a:t>
            </a:r>
            <a:endParaRPr lang="en-US" sz="1200" dirty="0"/>
          </a:p>
        </p:txBody>
      </p:sp>
      <p:sp>
        <p:nvSpPr>
          <p:cNvPr id="8" name="Slide Number Placeholder 5"/>
          <p:cNvSpPr txBox="1">
            <a:spLocks/>
          </p:cNvSpPr>
          <p:nvPr/>
        </p:nvSpPr>
        <p:spPr>
          <a:xfrm>
            <a:off x="11350256" y="6479549"/>
            <a:ext cx="84174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b="1"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 name="Date Placeholder 3"/>
          <p:cNvSpPr txBox="1">
            <a:spLocks/>
          </p:cNvSpPr>
          <p:nvPr/>
        </p:nvSpPr>
        <p:spPr>
          <a:xfrm>
            <a:off x="0" y="6545263"/>
            <a:ext cx="1004777" cy="313587"/>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5E0DD1A-6A5C-47B1-B255-2859972839B8}" type="datetime1">
              <a:rPr lang="en-US" smtClean="0"/>
              <a:pPr/>
              <a:t>4/15/2026</a:t>
            </a:fld>
            <a:endParaRPr lang="en-US" dirty="0"/>
          </a:p>
        </p:txBody>
      </p:sp>
      <p:sp>
        <p:nvSpPr>
          <p:cNvPr id="3" name="Footer Placeholder 2"/>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dirty="0"/>
          </a:p>
        </p:txBody>
      </p:sp>
    </p:spTree>
    <p:extLst>
      <p:ext uri="{BB962C8B-B14F-4D97-AF65-F5344CB8AC3E}">
        <p14:creationId xmlns:p14="http://schemas.microsoft.com/office/powerpoint/2010/main" val="1082560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65244"/>
            <a:ext cx="5241122" cy="2490898"/>
          </a:xfrm>
        </p:spPr>
        <p:txBody>
          <a:bodyPr>
            <a:normAutofit fontScale="90000"/>
          </a:bodyPr>
          <a:lstStyle/>
          <a:p>
            <a:r>
              <a:rPr lang="en-US" dirty="0" err="1" smtClean="0"/>
              <a:t>Cloudflare</a:t>
            </a:r>
            <a:r>
              <a:rPr lang="en-US" dirty="0" smtClean="0"/>
              <a:t> </a:t>
            </a:r>
            <a:r>
              <a:rPr lang="en-US" dirty="0"/>
              <a:t>Verification of online Complaints Filed</a:t>
            </a:r>
            <a:br>
              <a:rPr lang="en-US" dirty="0"/>
            </a:br>
            <a:endParaRPr lang="en-US" dirty="0"/>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a:t>
            </a:fld>
            <a:endParaRPr lang="en-US"/>
          </a:p>
        </p:txBody>
      </p:sp>
      <p:pic>
        <p:nvPicPr>
          <p:cNvPr id="3" name="Picture 2" descr="IMG_6372"/>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551596965"/>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a:t>
            </a:fld>
            <a:endParaRPr lang="en-US"/>
          </a:p>
        </p:txBody>
      </p:sp>
      <p:pic>
        <p:nvPicPr>
          <p:cNvPr id="3" name="Picture 2" descr="IMG_6373"/>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10" name="Title 1"/>
          <p:cNvSpPr txBox="1">
            <a:spLocks/>
          </p:cNvSpPr>
          <p:nvPr/>
        </p:nvSpPr>
        <p:spPr>
          <a:xfrm>
            <a:off x="646112" y="465244"/>
            <a:ext cx="5241122" cy="2490898"/>
          </a:xfrm>
          <a:prstGeom prst="rect">
            <a:avLst/>
          </a:prstGeom>
        </p:spPr>
        <p:txBody>
          <a:bodyPr vert="horz" lIns="91440" tIns="45720" rIns="91440" bIns="45720" rtlCol="0" anchor="t">
            <a:normAutofit fontScale="90000"/>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t>Cloudflare Verification of online Complaints Filed</a:t>
            </a:r>
            <a:br>
              <a:rPr lang="en-US" smtClean="0"/>
            </a:br>
            <a:endParaRPr lang="en-US" dirty="0"/>
          </a:p>
        </p:txBody>
      </p:sp>
      <p:sp>
        <p:nvSpPr>
          <p:cNvPr id="11" name="Footer Placeholder 10"/>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252215884"/>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a:t>
            </a:fld>
            <a:endParaRPr lang="en-US"/>
          </a:p>
        </p:txBody>
      </p:sp>
      <p:pic>
        <p:nvPicPr>
          <p:cNvPr id="3" name="Picture 2" descr="IMG_6374"/>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a:spLocks noGrp="1"/>
          </p:cNvSpPr>
          <p:nvPr>
            <p:ph type="title"/>
          </p:nvPr>
        </p:nvSpPr>
        <p:spPr>
          <a:xfrm>
            <a:off x="646112" y="475404"/>
            <a:ext cx="5241122" cy="2490898"/>
          </a:xfrm>
        </p:spPr>
        <p:txBody>
          <a:bodyPr>
            <a:normAutofit fontScale="90000"/>
          </a:bodyPr>
          <a:lstStyle/>
          <a:p>
            <a:r>
              <a:rPr lang="en-US" dirty="0" err="1" smtClean="0"/>
              <a:t>Cloudflare</a:t>
            </a:r>
            <a:r>
              <a:rPr lang="en-US" dirty="0" smtClean="0"/>
              <a:t> </a:t>
            </a:r>
            <a:r>
              <a:rPr lang="en-US" dirty="0"/>
              <a:t>Verification of online Complaints Filed</a:t>
            </a:r>
            <a:br>
              <a:rPr lang="en-US" dirty="0"/>
            </a:br>
            <a:endParaRPr lang="en-US" dirty="0"/>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500443341"/>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a:t>
            </a:fld>
            <a:endParaRPr lang="en-US"/>
          </a:p>
        </p:txBody>
      </p:sp>
      <p:pic>
        <p:nvPicPr>
          <p:cNvPr id="3" name="Picture 2" descr="IMG_6375"/>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a:spLocks noGrp="1"/>
          </p:cNvSpPr>
          <p:nvPr>
            <p:ph type="title"/>
          </p:nvPr>
        </p:nvSpPr>
        <p:spPr>
          <a:xfrm>
            <a:off x="646112" y="465244"/>
            <a:ext cx="5241122" cy="2490898"/>
          </a:xfrm>
        </p:spPr>
        <p:txBody>
          <a:bodyPr>
            <a:normAutofit fontScale="90000"/>
          </a:bodyPr>
          <a:lstStyle/>
          <a:p>
            <a:r>
              <a:rPr lang="en-US" dirty="0" err="1" smtClean="0"/>
              <a:t>Cloudflare</a:t>
            </a:r>
            <a:r>
              <a:rPr lang="en-US" dirty="0" smtClean="0"/>
              <a:t> </a:t>
            </a:r>
            <a:r>
              <a:rPr lang="en-US" dirty="0"/>
              <a:t>Verification of online Complaints Filed</a:t>
            </a:r>
            <a:br>
              <a:rPr lang="en-US" dirty="0"/>
            </a:br>
            <a:endParaRPr lang="en-US" dirty="0"/>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47743263"/>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a:t>
            </a:fld>
            <a:endParaRPr lang="en-US"/>
          </a:p>
        </p:txBody>
      </p:sp>
      <p:pic>
        <p:nvPicPr>
          <p:cNvPr id="3" name="Picture 2" descr="IMG_6376"/>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
        <p:nvSpPr>
          <p:cNvPr id="10" name="Title 1"/>
          <p:cNvSpPr>
            <a:spLocks noGrp="1"/>
          </p:cNvSpPr>
          <p:nvPr>
            <p:ph type="title"/>
          </p:nvPr>
        </p:nvSpPr>
        <p:spPr>
          <a:xfrm>
            <a:off x="646112" y="465244"/>
            <a:ext cx="5241122" cy="2490898"/>
          </a:xfrm>
        </p:spPr>
        <p:txBody>
          <a:bodyPr>
            <a:normAutofit fontScale="90000"/>
          </a:bodyPr>
          <a:lstStyle/>
          <a:p>
            <a:r>
              <a:rPr lang="en-US" dirty="0" err="1" smtClean="0"/>
              <a:t>Cloudflare</a:t>
            </a:r>
            <a:r>
              <a:rPr lang="en-US" dirty="0" smtClean="0"/>
              <a:t> </a:t>
            </a:r>
            <a:r>
              <a:rPr lang="en-US" dirty="0"/>
              <a:t>Verification of online Complaints Filed</a:t>
            </a:r>
            <a:br>
              <a:rPr lang="en-US" dirty="0"/>
            </a:br>
            <a:endParaRPr lang="en-US" dirty="0"/>
          </a:p>
        </p:txBody>
      </p:sp>
    </p:spTree>
    <p:extLst>
      <p:ext uri="{BB962C8B-B14F-4D97-AF65-F5344CB8AC3E}">
        <p14:creationId xmlns:p14="http://schemas.microsoft.com/office/powerpoint/2010/main" val="1061522709"/>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a:t>
            </a:fld>
            <a:endParaRPr lang="en-US"/>
          </a:p>
        </p:txBody>
      </p:sp>
      <p:pic>
        <p:nvPicPr>
          <p:cNvPr id="3" name="Picture 2" descr="IMG_6377"/>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a:spLocks noGrp="1"/>
          </p:cNvSpPr>
          <p:nvPr>
            <p:ph type="title"/>
          </p:nvPr>
        </p:nvSpPr>
        <p:spPr>
          <a:xfrm>
            <a:off x="646112" y="465244"/>
            <a:ext cx="5241122" cy="2490898"/>
          </a:xfrm>
        </p:spPr>
        <p:txBody>
          <a:bodyPr>
            <a:normAutofit fontScale="90000"/>
          </a:bodyPr>
          <a:lstStyle/>
          <a:p>
            <a:r>
              <a:rPr lang="en-US" dirty="0" err="1" smtClean="0"/>
              <a:t>Cloudflare</a:t>
            </a:r>
            <a:r>
              <a:rPr lang="en-US" dirty="0" smtClean="0"/>
              <a:t> </a:t>
            </a:r>
            <a:r>
              <a:rPr lang="en-US" dirty="0"/>
              <a:t>Verification of online Complaints Filed</a:t>
            </a:r>
            <a:br>
              <a:rPr lang="en-US" dirty="0"/>
            </a:br>
            <a:endParaRPr lang="en-US" dirty="0"/>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258493472"/>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637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10</a:t>
            </a:fld>
            <a:endParaRPr lang="en-US"/>
          </a:p>
        </p:txBody>
      </p:sp>
      <p:sp>
        <p:nvSpPr>
          <p:cNvPr id="10" name="Title 1"/>
          <p:cNvSpPr>
            <a:spLocks noGrp="1"/>
          </p:cNvSpPr>
          <p:nvPr>
            <p:ph type="title"/>
          </p:nvPr>
        </p:nvSpPr>
        <p:spPr>
          <a:xfrm>
            <a:off x="646112" y="465244"/>
            <a:ext cx="5241122" cy="2490898"/>
          </a:xfrm>
        </p:spPr>
        <p:txBody>
          <a:bodyPr>
            <a:normAutofit fontScale="90000"/>
          </a:bodyPr>
          <a:lstStyle/>
          <a:p>
            <a:r>
              <a:rPr lang="en-US" dirty="0" smtClean="0"/>
              <a:t>ICANN </a:t>
            </a:r>
            <a:r>
              <a:rPr lang="en-US" dirty="0" smtClean="0"/>
              <a:t>Verification </a:t>
            </a:r>
            <a:r>
              <a:rPr lang="en-US" dirty="0"/>
              <a:t>of online Complaints Filed</a:t>
            </a:r>
            <a:br>
              <a:rPr lang="en-US" dirty="0"/>
            </a:br>
            <a:endParaRPr lang="en-US" dirty="0"/>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677295590"/>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637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a:spLocks noGrp="1"/>
          </p:cNvSpPr>
          <p:nvPr>
            <p:ph type="title"/>
          </p:nvPr>
        </p:nvSpPr>
        <p:spPr>
          <a:xfrm>
            <a:off x="646111" y="452718"/>
            <a:ext cx="5353369" cy="3118522"/>
          </a:xfrm>
        </p:spPr>
        <p:txBody>
          <a:bodyPr>
            <a:normAutofit fontScale="90000"/>
          </a:bodyPr>
          <a:lstStyle/>
          <a:p>
            <a:r>
              <a:rPr lang="en-US" dirty="0" smtClean="0"/>
              <a:t>FORWARD TO MARK ISHMAN </a:t>
            </a:r>
            <a:r>
              <a:rPr lang="en-US" dirty="0" err="1" smtClean="0"/>
              <a:t>Cloudflare</a:t>
            </a:r>
            <a:r>
              <a:rPr lang="en-US" dirty="0" smtClean="0"/>
              <a:t> Response </a:t>
            </a:r>
            <a:r>
              <a:rPr lang="en-US" dirty="0" smtClean="0"/>
              <a:t>Re: </a:t>
            </a:r>
            <a:r>
              <a:rPr lang="en-US" dirty="0" smtClean="0"/>
              <a:t>Hosting </a:t>
            </a:r>
            <a:r>
              <a:rPr lang="en-US" dirty="0"/>
              <a:t/>
            </a:r>
            <a:br>
              <a:rPr lang="en-US" dirty="0"/>
            </a:br>
            <a:endParaRPr lang="en-US" dirty="0"/>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a:t>
            </a:fld>
            <a:endParaRPr lang="en-US"/>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321647464"/>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a:t>
            </a:fld>
            <a:endParaRPr lang="en-US"/>
          </a:p>
        </p:txBody>
      </p:sp>
      <p:pic>
        <p:nvPicPr>
          <p:cNvPr id="3" name="Picture 2" descr="IMG_638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a:spLocks noGrp="1"/>
          </p:cNvSpPr>
          <p:nvPr>
            <p:ph type="title"/>
          </p:nvPr>
        </p:nvSpPr>
        <p:spPr>
          <a:xfrm>
            <a:off x="646111" y="452718"/>
            <a:ext cx="5353369" cy="3118522"/>
          </a:xfrm>
        </p:spPr>
        <p:txBody>
          <a:bodyPr>
            <a:normAutofit fontScale="90000"/>
          </a:bodyPr>
          <a:lstStyle/>
          <a:p>
            <a:r>
              <a:rPr lang="en-US" dirty="0" smtClean="0"/>
              <a:t>FORWARD TO MARK ISHMAN </a:t>
            </a:r>
            <a:r>
              <a:rPr lang="en-US" dirty="0" err="1" smtClean="0"/>
              <a:t>Cloudflare</a:t>
            </a:r>
            <a:r>
              <a:rPr lang="en-US" dirty="0" smtClean="0"/>
              <a:t> Response </a:t>
            </a:r>
            <a:r>
              <a:rPr lang="en-US" dirty="0" smtClean="0"/>
              <a:t>Re: </a:t>
            </a:r>
            <a:r>
              <a:rPr lang="en-US" dirty="0" smtClean="0"/>
              <a:t>Hosting </a:t>
            </a:r>
            <a:r>
              <a:rPr lang="en-US" dirty="0"/>
              <a:t/>
            </a:r>
            <a:br>
              <a:rPr lang="en-US" dirty="0"/>
            </a:br>
            <a:endParaRPr lang="en-US" dirty="0"/>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473406252"/>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5527773" cy="2039022"/>
          </a:xfrm>
        </p:spPr>
        <p:txBody>
          <a:bodyPr/>
          <a:lstStyle/>
          <a:p>
            <a:r>
              <a:rPr lang="en-US" b="1" dirty="0"/>
              <a:t>Cloudflare Verification -- Continued</a:t>
            </a:r>
            <a:r>
              <a:rPr lang="en-US" dirty="0"/>
              <a:t/>
            </a:r>
            <a:br>
              <a:rPr lang="en-US" dirty="0"/>
            </a:br>
            <a:r>
              <a:rPr lang="en-US" dirty="0" smtClean="0"/>
              <a:t/>
            </a:r>
            <a:br>
              <a:rPr lang="en-US" dirty="0" smtClean="0"/>
            </a:br>
            <a:r>
              <a:rPr lang="en-US" sz="2800" b="1" dirty="0" smtClean="0"/>
              <a:t>Significance</a:t>
            </a:r>
            <a:r>
              <a:rPr lang="en-US" sz="2800" b="1" dirty="0"/>
              <a:t>:</a:t>
            </a:r>
            <a:r>
              <a:rPr lang="en-US" sz="2200" dirty="0"/>
              <a:t/>
            </a:r>
            <a:br>
              <a:rPr lang="en-US" sz="2200" dirty="0"/>
            </a:br>
            <a:r>
              <a:rPr lang="en-US" sz="2200" dirty="0"/>
              <a:t>Continued documentation of Cloudflare complaint verification and filing process.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a:t>
            </a:fld>
            <a:endParaRPr lang="en-US"/>
          </a:p>
        </p:txBody>
      </p:sp>
      <p:pic>
        <p:nvPicPr>
          <p:cNvPr id="3" name="Picture 2" descr="IMG_643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771164915"/>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10516049" cy="1915647"/>
          </a:xfrm>
        </p:spPr>
        <p:txBody>
          <a:bodyPr>
            <a:normAutofit/>
          </a:bodyPr>
          <a:lstStyle/>
          <a:p>
            <a:r>
              <a:rPr lang="en-US" dirty="0" smtClean="0"/>
              <a:t>Verification </a:t>
            </a:r>
            <a:r>
              <a:rPr lang="en-US" dirty="0"/>
              <a:t>of </a:t>
            </a:r>
            <a:r>
              <a:rPr lang="en-US" dirty="0" smtClean="0"/>
              <a:t>Contemporaneous Notes</a:t>
            </a:r>
            <a:br>
              <a:rPr lang="en-US" dirty="0" smtClean="0"/>
            </a:br>
            <a:endParaRPr lang="en-US" dirty="0"/>
          </a:p>
        </p:txBody>
      </p:sp>
      <p:sp>
        <p:nvSpPr>
          <p:cNvPr id="3" name="Text Placeholder 2"/>
          <p:cNvSpPr>
            <a:spLocks noGrp="1"/>
          </p:cNvSpPr>
          <p:nvPr>
            <p:ph type="body" idx="1"/>
          </p:nvPr>
        </p:nvSpPr>
        <p:spPr>
          <a:xfrm>
            <a:off x="1154955" y="4267200"/>
            <a:ext cx="8825658" cy="1370581"/>
          </a:xfrm>
        </p:spPr>
        <p:txBody>
          <a:bodyPr>
            <a:normAutofit fontScale="32500" lnSpcReduction="20000"/>
          </a:bodyPr>
          <a:lstStyle/>
          <a:p>
            <a:r>
              <a:rPr lang="en-US" sz="5600" b="1" dirty="0" err="1" smtClean="0"/>
              <a:t>Cloudflare</a:t>
            </a:r>
            <a:r>
              <a:rPr lang="en-US" sz="5600" b="1" dirty="0" smtClean="0"/>
              <a:t> </a:t>
            </a:r>
            <a:r>
              <a:rPr lang="en-US" sz="5600" b="1" dirty="0"/>
              <a:t>— Report #22078929 — forwarded to OVH France</a:t>
            </a:r>
            <a:br>
              <a:rPr lang="en-US" sz="5600" b="1" dirty="0"/>
            </a:br>
            <a:r>
              <a:rPr lang="en-US" sz="5600" b="1" dirty="0" smtClean="0"/>
              <a:t>OVH </a:t>
            </a:r>
            <a:r>
              <a:rPr lang="en-US" sz="5600" b="1" dirty="0"/>
              <a:t>France — abuse@ovh.net — direct complaint </a:t>
            </a:r>
            <a:r>
              <a:rPr lang="en-US" sz="5600" b="1" dirty="0" smtClean="0"/>
              <a:t>pending</a:t>
            </a:r>
            <a:br>
              <a:rPr lang="en-US" sz="5600" b="1" dirty="0" smtClean="0"/>
            </a:br>
            <a:r>
              <a:rPr lang="en-US" sz="5600" b="1" dirty="0" err="1"/>
              <a:t>GoDaddy</a:t>
            </a:r>
            <a:r>
              <a:rPr lang="en-US" sz="5600" b="1" dirty="0"/>
              <a:t> — Case DCU101180266 and DCUO-63316 — open</a:t>
            </a:r>
            <a:br>
              <a:rPr lang="en-US" sz="5600" b="1" dirty="0"/>
            </a:br>
            <a:r>
              <a:rPr lang="en-US" sz="5600" b="1" dirty="0"/>
              <a:t>ICANN — Case 01581431 — </a:t>
            </a:r>
            <a:r>
              <a:rPr lang="en-US" sz="5600" b="1" dirty="0" smtClean="0"/>
              <a:t>open</a:t>
            </a:r>
            <a:endParaRPr lang="en-US" dirty="0"/>
          </a:p>
        </p:txBody>
      </p:sp>
      <p:sp>
        <p:nvSpPr>
          <p:cNvPr id="14" name="Date Placeholder 13"/>
          <p:cNvSpPr>
            <a:spLocks noGrp="1"/>
          </p:cNvSpPr>
          <p:nvPr>
            <p:ph type="dt" sz="half" idx="10"/>
          </p:nvPr>
        </p:nvSpPr>
        <p:spPr/>
        <p:txBody>
          <a:bodyPr/>
          <a:lstStyle/>
          <a:p>
            <a:r>
              <a:rPr lang="en-US" smtClean="0"/>
              <a:t>4/15/2026</a:t>
            </a:r>
            <a:endParaRPr lang="en-US"/>
          </a:p>
        </p:txBody>
      </p:sp>
      <p:sp>
        <p:nvSpPr>
          <p:cNvPr id="15" name="Slide Number Placeholder 14"/>
          <p:cNvSpPr>
            <a:spLocks noGrp="1"/>
          </p:cNvSpPr>
          <p:nvPr>
            <p:ph type="sldNum" sz="quarter" idx="12"/>
          </p:nvPr>
        </p:nvSpPr>
        <p:spPr/>
        <p:txBody>
          <a:bodyPr/>
          <a:lstStyle/>
          <a:p>
            <a:fld id="{3B122AFB-7837-4556-8320-6C52872C6F66}" type="slidenum">
              <a:rPr lang="en-US" smtClean="0"/>
              <a:t>14</a:t>
            </a:fld>
            <a:endParaRPr lang="en-US"/>
          </a:p>
        </p:txBody>
      </p:sp>
      <p:sp>
        <p:nvSpPr>
          <p:cNvPr id="7" name="Footer Placeholder 4"/>
          <p:cNvSpPr txBox="1">
            <a:spLocks/>
          </p:cNvSpPr>
          <p:nvPr/>
        </p:nvSpPr>
        <p:spPr>
          <a:xfrm>
            <a:off x="520995" y="6388475"/>
            <a:ext cx="11150010" cy="405957"/>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t>Margaret Scott Lynch / </a:t>
            </a:r>
            <a:r>
              <a:rPr lang="en-US" sz="1200" dirty="0" err="1" smtClean="0"/>
              <a:t>ZebraMultimedia</a:t>
            </a:r>
            <a:r>
              <a:rPr lang="en-US" sz="1200" dirty="0" smtClean="0"/>
              <a:t> / </a:t>
            </a:r>
            <a:r>
              <a:rPr lang="en-US" sz="1200" dirty="0" err="1" smtClean="0"/>
              <a:t>MaggieTheGeek</a:t>
            </a:r>
            <a:r>
              <a:rPr lang="en-US" sz="1200" dirty="0" smtClean="0"/>
              <a:t> MaggieTheGeek@gmail.com | 919-272-5252 | Raleigh NC 27609</a:t>
            </a:r>
            <a:endParaRPr lang="en-US" sz="1200" dirty="0"/>
          </a:p>
        </p:txBody>
      </p:sp>
      <p:sp>
        <p:nvSpPr>
          <p:cNvPr id="8" name="Slide Number Placeholder 5"/>
          <p:cNvSpPr txBox="1">
            <a:spLocks/>
          </p:cNvSpPr>
          <p:nvPr/>
        </p:nvSpPr>
        <p:spPr>
          <a:xfrm>
            <a:off x="11350256" y="6479549"/>
            <a:ext cx="84174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b="1"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 name="Date Placeholder 3"/>
          <p:cNvSpPr txBox="1">
            <a:spLocks/>
          </p:cNvSpPr>
          <p:nvPr/>
        </p:nvSpPr>
        <p:spPr>
          <a:xfrm>
            <a:off x="0" y="6545263"/>
            <a:ext cx="1004777" cy="313587"/>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5E0DD1A-6A5C-47B1-B255-2859972839B8}" type="datetime1">
              <a:rPr lang="en-US" smtClean="0"/>
              <a:pPr/>
              <a:t>4/15/2026</a:t>
            </a:fld>
            <a:endParaRPr lang="en-US" dirty="0"/>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dirty="0"/>
          </a:p>
        </p:txBody>
      </p:sp>
    </p:spTree>
    <p:extLst>
      <p:ext uri="{BB962C8B-B14F-4D97-AF65-F5344CB8AC3E}">
        <p14:creationId xmlns:p14="http://schemas.microsoft.com/office/powerpoint/2010/main" val="61890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10516049" cy="1915647"/>
          </a:xfrm>
        </p:spPr>
        <p:txBody>
          <a:bodyPr>
            <a:normAutofit/>
          </a:bodyPr>
          <a:lstStyle/>
          <a:p>
            <a:r>
              <a:rPr lang="en-US" dirty="0" smtClean="0"/>
              <a:t>Verification </a:t>
            </a:r>
            <a:r>
              <a:rPr lang="en-US" dirty="0"/>
              <a:t>of </a:t>
            </a:r>
            <a:r>
              <a:rPr lang="en-US" dirty="0" smtClean="0"/>
              <a:t>Contemporaneous Notes</a:t>
            </a:r>
            <a:br>
              <a:rPr lang="en-US" dirty="0" smtClean="0"/>
            </a:br>
            <a:endParaRPr lang="en-US" dirty="0"/>
          </a:p>
        </p:txBody>
      </p:sp>
      <p:sp>
        <p:nvSpPr>
          <p:cNvPr id="3" name="Text Placeholder 2"/>
          <p:cNvSpPr>
            <a:spLocks noGrp="1"/>
          </p:cNvSpPr>
          <p:nvPr>
            <p:ph type="body" idx="1"/>
          </p:nvPr>
        </p:nvSpPr>
        <p:spPr/>
        <p:txBody>
          <a:bodyPr>
            <a:normAutofit fontScale="55000" lnSpcReduction="20000"/>
          </a:bodyPr>
          <a:lstStyle/>
          <a:p>
            <a:r>
              <a:rPr lang="en-US" b="1" dirty="0" err="1" smtClean="0"/>
              <a:t>Cloudflare</a:t>
            </a:r>
            <a:r>
              <a:rPr lang="en-US" b="1" dirty="0" smtClean="0"/>
              <a:t> </a:t>
            </a:r>
            <a:r>
              <a:rPr lang="en-US" b="1" dirty="0"/>
              <a:t>— </a:t>
            </a:r>
            <a:r>
              <a:rPr lang="en-US" dirty="0"/>
              <a:t>Report #22078929 — forwarded to OVH France</a:t>
            </a:r>
            <a:br>
              <a:rPr lang="en-US" dirty="0"/>
            </a:br>
            <a:r>
              <a:rPr lang="en-US" b="1" dirty="0" smtClean="0"/>
              <a:t>OVH </a:t>
            </a:r>
            <a:r>
              <a:rPr lang="en-US" b="1" dirty="0"/>
              <a:t>France — </a:t>
            </a:r>
            <a:r>
              <a:rPr lang="en-US" dirty="0"/>
              <a:t>abuse@ovh.net — direct complaint </a:t>
            </a:r>
            <a:r>
              <a:rPr lang="en-US" dirty="0" smtClean="0"/>
              <a:t>pending</a:t>
            </a:r>
            <a:br>
              <a:rPr lang="en-US" dirty="0" smtClean="0"/>
            </a:br>
            <a:r>
              <a:rPr lang="en-US" b="1" dirty="0" err="1"/>
              <a:t>GoDaddy</a:t>
            </a:r>
            <a:r>
              <a:rPr lang="en-US" b="1" dirty="0"/>
              <a:t> — </a:t>
            </a:r>
            <a:r>
              <a:rPr lang="en-US" dirty="0"/>
              <a:t>Case DCU101180266 and DCUO-63316 — open</a:t>
            </a:r>
            <a:br>
              <a:rPr lang="en-US" dirty="0"/>
            </a:br>
            <a:r>
              <a:rPr lang="en-US" b="1" dirty="0"/>
              <a:t>ICANN — </a:t>
            </a:r>
            <a:r>
              <a:rPr lang="en-US" dirty="0"/>
              <a:t>Case 01581431 — open</a:t>
            </a:r>
            <a:br>
              <a:rPr lang="en-US" dirty="0"/>
            </a:br>
            <a:endParaRPr lang="en-US" dirty="0"/>
          </a:p>
        </p:txBody>
      </p:sp>
      <p:sp>
        <p:nvSpPr>
          <p:cNvPr id="14" name="Date Placeholder 13"/>
          <p:cNvSpPr>
            <a:spLocks noGrp="1"/>
          </p:cNvSpPr>
          <p:nvPr>
            <p:ph type="dt" sz="half" idx="10"/>
          </p:nvPr>
        </p:nvSpPr>
        <p:spPr/>
        <p:txBody>
          <a:bodyPr/>
          <a:lstStyle/>
          <a:p>
            <a:r>
              <a:rPr lang="en-US" smtClean="0"/>
              <a:t>4/15/2026</a:t>
            </a:r>
            <a:endParaRPr lang="en-US"/>
          </a:p>
        </p:txBody>
      </p:sp>
      <p:sp>
        <p:nvSpPr>
          <p:cNvPr id="15" name="Slide Number Placeholder 14"/>
          <p:cNvSpPr>
            <a:spLocks noGrp="1"/>
          </p:cNvSpPr>
          <p:nvPr>
            <p:ph type="sldNum" sz="quarter" idx="12"/>
          </p:nvPr>
        </p:nvSpPr>
        <p:spPr/>
        <p:txBody>
          <a:bodyPr/>
          <a:lstStyle/>
          <a:p>
            <a:fld id="{3B122AFB-7837-4556-8320-6C52872C6F66}" type="slidenum">
              <a:rPr lang="en-US" smtClean="0"/>
              <a:t>15</a:t>
            </a:fld>
            <a:endParaRPr lang="en-US"/>
          </a:p>
        </p:txBody>
      </p:sp>
      <p:sp>
        <p:nvSpPr>
          <p:cNvPr id="7" name="Footer Placeholder 4"/>
          <p:cNvSpPr txBox="1">
            <a:spLocks/>
          </p:cNvSpPr>
          <p:nvPr/>
        </p:nvSpPr>
        <p:spPr>
          <a:xfrm>
            <a:off x="520995" y="6388475"/>
            <a:ext cx="11150010" cy="405957"/>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t>Margaret Scott Lynch / </a:t>
            </a:r>
            <a:r>
              <a:rPr lang="en-US" sz="1200" dirty="0" err="1" smtClean="0"/>
              <a:t>ZebraMultimedia</a:t>
            </a:r>
            <a:r>
              <a:rPr lang="en-US" sz="1200" dirty="0" smtClean="0"/>
              <a:t> / </a:t>
            </a:r>
            <a:r>
              <a:rPr lang="en-US" sz="1200" dirty="0" err="1" smtClean="0"/>
              <a:t>MaggieTheGeek</a:t>
            </a:r>
            <a:r>
              <a:rPr lang="en-US" sz="1200" dirty="0" smtClean="0"/>
              <a:t> MaggieTheGeek@gmail.com | 919-272-5252 | Raleigh NC 27609</a:t>
            </a:r>
            <a:endParaRPr lang="en-US" sz="1200" dirty="0"/>
          </a:p>
        </p:txBody>
      </p:sp>
      <p:sp>
        <p:nvSpPr>
          <p:cNvPr id="8" name="Slide Number Placeholder 5"/>
          <p:cNvSpPr txBox="1">
            <a:spLocks/>
          </p:cNvSpPr>
          <p:nvPr/>
        </p:nvSpPr>
        <p:spPr>
          <a:xfrm>
            <a:off x="11350256" y="6479549"/>
            <a:ext cx="84174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b="1"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 name="Date Placeholder 3"/>
          <p:cNvSpPr txBox="1">
            <a:spLocks/>
          </p:cNvSpPr>
          <p:nvPr/>
        </p:nvSpPr>
        <p:spPr>
          <a:xfrm>
            <a:off x="0" y="6545263"/>
            <a:ext cx="1004777" cy="313587"/>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5E0DD1A-6A5C-47B1-B255-2859972839B8}" type="datetime1">
              <a:rPr lang="en-US" smtClean="0"/>
              <a:pPr/>
              <a:t>4/15/2026</a:t>
            </a:fld>
            <a:endParaRPr lang="en-US" dirty="0"/>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dirty="0"/>
          </a:p>
        </p:txBody>
      </p:sp>
    </p:spTree>
    <p:extLst>
      <p:ext uri="{BB962C8B-B14F-4D97-AF65-F5344CB8AC3E}">
        <p14:creationId xmlns:p14="http://schemas.microsoft.com/office/powerpoint/2010/main" val="309308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800041" cy="1400530"/>
          </a:xfrm>
        </p:spPr>
        <p:txBody>
          <a:bodyPr/>
          <a:lstStyle/>
          <a:p>
            <a:r>
              <a:rPr lang="en-US" sz="2800" b="1" dirty="0"/>
              <a:t>Verification of </a:t>
            </a:r>
            <a:r>
              <a:rPr lang="en-US" sz="2800" b="1" dirty="0" smtClean="0"/>
              <a:t>Contemporaneous </a:t>
            </a:r>
            <a:r>
              <a:rPr lang="en-US" sz="2800" b="1" dirty="0"/>
              <a:t>Notes</a:t>
            </a:r>
          </a:p>
        </p:txBody>
      </p:sp>
      <p:sp>
        <p:nvSpPr>
          <p:cNvPr id="3" name="Date Placeholder 2"/>
          <p:cNvSpPr>
            <a:spLocks noGrp="1"/>
          </p:cNvSpPr>
          <p:nvPr>
            <p:ph type="dt" sz="half" idx="10"/>
          </p:nvPr>
        </p:nvSpPr>
        <p:spPr/>
        <p:txBody>
          <a:bodyPr/>
          <a:lstStyle/>
          <a:p>
            <a:r>
              <a:rPr lang="en-US" smtClean="0"/>
              <a:t>4/15/2026</a:t>
            </a:r>
            <a:endParaRPr lang="en-US"/>
          </a:p>
        </p:txBody>
      </p:sp>
      <p:sp>
        <p:nvSpPr>
          <p:cNvPr id="4" name="Slide Number Placeholder 3"/>
          <p:cNvSpPr>
            <a:spLocks noGrp="1"/>
          </p:cNvSpPr>
          <p:nvPr>
            <p:ph type="sldNum" sz="quarter" idx="12"/>
          </p:nvPr>
        </p:nvSpPr>
        <p:spPr/>
        <p:txBody>
          <a:bodyPr/>
          <a:lstStyle/>
          <a:p>
            <a:fld id="{3B122AFB-7837-4556-8320-6C52872C6F66}" type="slidenum">
              <a:rPr lang="en-US" smtClean="0"/>
              <a:t>16</a:t>
            </a:fld>
            <a:endParaRPr lang="en-US"/>
          </a:p>
        </p:txBody>
      </p:sp>
      <p:sp>
        <p:nvSpPr>
          <p:cNvPr id="8" name="TextBox 7"/>
          <p:cNvSpPr txBox="1"/>
          <p:nvPr/>
        </p:nvSpPr>
        <p:spPr>
          <a:xfrm>
            <a:off x="4922520" y="829817"/>
            <a:ext cx="6548120" cy="646331"/>
          </a:xfrm>
          <a:prstGeom prst="rect">
            <a:avLst/>
          </a:prstGeom>
          <a:noFill/>
        </p:spPr>
        <p:txBody>
          <a:bodyPr wrap="square" rtlCol="0">
            <a:spAutoFit/>
          </a:bodyPr>
          <a:lstStyle/>
          <a:p>
            <a:r>
              <a:rPr lang="en-US" dirty="0" smtClean="0"/>
              <a:t>Originally saved on Lenovo Laptop as:</a:t>
            </a:r>
            <a:br>
              <a:rPr lang="en-US" dirty="0" smtClean="0"/>
            </a:br>
            <a:r>
              <a:rPr lang="en-US" dirty="0" smtClean="0"/>
              <a:t>20250917 </a:t>
            </a:r>
            <a:r>
              <a:rPr lang="en-US" dirty="0"/>
              <a:t>Who owns </a:t>
            </a:r>
            <a:r>
              <a:rPr lang="en-US" dirty="0" smtClean="0"/>
              <a:t>www.petrescuesbyemily </a:t>
            </a:r>
            <a:endParaRPr lang="en-US" dirty="0"/>
          </a:p>
        </p:txBody>
      </p:sp>
      <p:sp>
        <p:nvSpPr>
          <p:cNvPr id="9" name="Rectangle 8"/>
          <p:cNvSpPr/>
          <p:nvPr/>
        </p:nvSpPr>
        <p:spPr>
          <a:xfrm>
            <a:off x="487680" y="1222584"/>
            <a:ext cx="6096000" cy="787652"/>
          </a:xfrm>
          <a:prstGeom prst="rect">
            <a:avLst/>
          </a:prstGeom>
        </p:spPr>
        <p:txBody>
          <a:bodyPr>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Who owns </a:t>
            </a:r>
            <a:r>
              <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www.PetRescuesByEmily.com</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https://lookup.icann.org/en/lookup</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452120" y="2153920"/>
            <a:ext cx="11846560" cy="3648115"/>
          </a:xfrm>
          <a:prstGeom prst="rect">
            <a:avLst/>
          </a:prstGeom>
        </p:spPr>
        <p:txBody>
          <a:bodyPr wrap="square">
            <a:spAutoFit/>
          </a:bodyPr>
          <a:lstStyle/>
          <a:p>
            <a:r>
              <a:rPr lang="en-US" sz="1200" b="1" dirty="0" smtClean="0">
                <a:solidFill>
                  <a:schemeClr val="bg1"/>
                </a:solidFill>
                <a:latin typeface="Arial" panose="020B0604020202020204" pitchFamily="34" charset="0"/>
                <a:ea typeface="Times New Roman" panose="02020603050405020304" pitchFamily="18" charset="0"/>
              </a:rPr>
              <a:t>Domain Information</a:t>
            </a:r>
            <a:endParaRPr lang="en-US" sz="1200" b="1" dirty="0" smtClean="0">
              <a:solidFill>
                <a:schemeClr val="bg1"/>
              </a:solidFill>
              <a:latin typeface="Times New Roman" panose="02020603050405020304" pitchFamily="18" charset="0"/>
              <a:ea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400" b="1"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Name</a:t>
            </a:r>
            <a:r>
              <a:rPr lang="en-US"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 </a:t>
            </a:r>
            <a:r>
              <a:rPr lang="en-US"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PETRESCUESBYEMILY.COM</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Registry Domain ID: </a:t>
            </a:r>
            <a:r>
              <a:rPr lang="en-US"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2385466998_DOMAIN_COM-VRSN</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Domain Status:</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atinLnBrk="1"/>
            <a:r>
              <a:rPr lang="en-US" sz="1400" u="sng" dirty="0" err="1">
                <a:solidFill>
                  <a:schemeClr val="bg1"/>
                </a:solidFill>
                <a:latin typeface="Arial" panose="020B0604020202020204" pitchFamily="34" charset="0"/>
                <a:ea typeface="Times New Roman" panose="02020603050405020304" pitchFamily="18" charset="0"/>
                <a:hlinkClick r:id="rId4"/>
              </a:rPr>
              <a:t>clientDeleteProhibited</a:t>
            </a:r>
            <a:endParaRPr lang="en-US" dirty="0">
              <a:solidFill>
                <a:schemeClr val="bg1"/>
              </a:solidFill>
              <a:latin typeface="Times New Roman" panose="02020603050405020304" pitchFamily="18" charset="0"/>
              <a:ea typeface="Times New Roman" panose="02020603050405020304" pitchFamily="18" charset="0"/>
            </a:endParaRPr>
          </a:p>
          <a:p>
            <a:pPr latinLnBrk="1"/>
            <a:r>
              <a:rPr lang="en-US" sz="1400" u="sng" dirty="0" err="1">
                <a:solidFill>
                  <a:schemeClr val="bg1"/>
                </a:solidFill>
                <a:latin typeface="Arial" panose="020B0604020202020204" pitchFamily="34" charset="0"/>
                <a:ea typeface="Times New Roman" panose="02020603050405020304" pitchFamily="18" charset="0"/>
                <a:hlinkClick r:id="rId5"/>
              </a:rPr>
              <a:t>clientRenewProhibited</a:t>
            </a:r>
            <a:endParaRPr lang="en-US" dirty="0">
              <a:solidFill>
                <a:schemeClr val="bg1"/>
              </a:solidFill>
              <a:latin typeface="Times New Roman" panose="02020603050405020304" pitchFamily="18" charset="0"/>
              <a:ea typeface="Times New Roman" panose="02020603050405020304" pitchFamily="18" charset="0"/>
            </a:endParaRPr>
          </a:p>
          <a:p>
            <a:pPr latinLnBrk="1"/>
            <a:r>
              <a:rPr lang="en-US" sz="1400" u="sng" dirty="0" err="1">
                <a:solidFill>
                  <a:schemeClr val="bg1"/>
                </a:solidFill>
                <a:latin typeface="Arial" panose="020B0604020202020204" pitchFamily="34" charset="0"/>
                <a:ea typeface="Times New Roman" panose="02020603050405020304" pitchFamily="18" charset="0"/>
                <a:hlinkClick r:id="rId6"/>
              </a:rPr>
              <a:t>clientTransferProhibited</a:t>
            </a:r>
            <a:endParaRPr lang="en-US" dirty="0">
              <a:solidFill>
                <a:schemeClr val="bg1"/>
              </a:solidFill>
              <a:latin typeface="Times New Roman" panose="02020603050405020304" pitchFamily="18" charset="0"/>
              <a:ea typeface="Times New Roman" panose="02020603050405020304" pitchFamily="18" charset="0"/>
            </a:endParaRPr>
          </a:p>
          <a:p>
            <a:pPr latinLnBrk="1"/>
            <a:r>
              <a:rPr lang="en-US" sz="1400" u="sng" dirty="0" err="1">
                <a:solidFill>
                  <a:schemeClr val="bg1"/>
                </a:solidFill>
                <a:latin typeface="Arial" panose="020B0604020202020204" pitchFamily="34" charset="0"/>
                <a:ea typeface="Times New Roman" panose="02020603050405020304" pitchFamily="18" charset="0"/>
                <a:hlinkClick r:id="rId7"/>
              </a:rPr>
              <a:t>clientUpdateProhibited</a:t>
            </a:r>
            <a:endParaRPr lang="en-US" dirty="0">
              <a:solidFill>
                <a:schemeClr val="bg1"/>
              </a:solidFill>
              <a:latin typeface="Times New Roman" panose="02020603050405020304" pitchFamily="18" charset="0"/>
              <a:ea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400" b="1" dirty="0" err="1">
                <a:solidFill>
                  <a:schemeClr val="bg1"/>
                </a:solidFill>
                <a:latin typeface="Arial" panose="020B0604020202020204" pitchFamily="34" charset="0"/>
                <a:ea typeface="Calibri" panose="020F0502020204030204" pitchFamily="34" charset="0"/>
                <a:cs typeface="Times New Roman" panose="02020603050405020304" pitchFamily="18" charset="0"/>
              </a:rPr>
              <a:t>Nameservers</a:t>
            </a:r>
            <a:r>
              <a:rPr lang="en-US"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atinLnBrk="1"/>
            <a:r>
              <a:rPr lang="en-US" sz="1400" dirty="0">
                <a:solidFill>
                  <a:schemeClr val="bg1"/>
                </a:solidFill>
                <a:latin typeface="Arial" panose="020B0604020202020204" pitchFamily="34" charset="0"/>
                <a:ea typeface="Times New Roman" panose="02020603050405020304" pitchFamily="18" charset="0"/>
              </a:rPr>
              <a:t>ALGIN.NS.CLOUDFLARE.COM</a:t>
            </a:r>
            <a:endParaRPr lang="en-US" dirty="0">
              <a:solidFill>
                <a:schemeClr val="bg1"/>
              </a:solidFill>
              <a:latin typeface="Times New Roman" panose="02020603050405020304" pitchFamily="18" charset="0"/>
              <a:ea typeface="Times New Roman" panose="02020603050405020304" pitchFamily="18" charset="0"/>
            </a:endParaRPr>
          </a:p>
          <a:p>
            <a:pPr latinLnBrk="1"/>
            <a:r>
              <a:rPr lang="en-US" sz="1400" dirty="0">
                <a:solidFill>
                  <a:schemeClr val="bg1"/>
                </a:solidFill>
                <a:latin typeface="Arial" panose="020B0604020202020204" pitchFamily="34" charset="0"/>
                <a:ea typeface="Times New Roman" panose="02020603050405020304" pitchFamily="18" charset="0"/>
              </a:rPr>
              <a:t>FAYE.NS.CLOUDFLARE.COM</a:t>
            </a:r>
            <a:endParaRPr lang="en-US" dirty="0">
              <a:solidFill>
                <a:schemeClr val="bg1"/>
              </a:solidFill>
              <a:latin typeface="Times New Roman" panose="02020603050405020304" pitchFamily="18" charset="0"/>
              <a:ea typeface="Times New Roman" panose="02020603050405020304" pitchFamily="18" charset="0"/>
            </a:endParaRPr>
          </a:p>
          <a:p>
            <a:pPr>
              <a:lnSpc>
                <a:spcPct val="107000"/>
              </a:lnSpc>
              <a:spcAft>
                <a:spcPts val="800"/>
              </a:spcAft>
            </a:pPr>
            <a:r>
              <a:rPr lang="en-US" sz="2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Dates</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Registry Expiration: </a:t>
            </a:r>
            <a:r>
              <a:rPr lang="en-US"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2026-04-28 20:25:43 UTC</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Updated: </a:t>
            </a:r>
            <a:r>
              <a:rPr lang="en-US"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2025-06-11 08:12:52 UTC</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Created: </a:t>
            </a:r>
            <a:r>
              <a:rPr lang="en-US"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2019-04-28 20:25:43 </a:t>
            </a:r>
            <a:r>
              <a:rPr lang="en-US" sz="1400"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UTC</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1380882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800041" cy="1400530"/>
          </a:xfrm>
        </p:spPr>
        <p:txBody>
          <a:bodyPr/>
          <a:lstStyle/>
          <a:p>
            <a:r>
              <a:rPr lang="en-US" sz="2800" b="1" dirty="0"/>
              <a:t>Verification of </a:t>
            </a:r>
            <a:r>
              <a:rPr lang="en-US" sz="2800" b="1" dirty="0" smtClean="0"/>
              <a:t>Contemporaneous </a:t>
            </a:r>
            <a:r>
              <a:rPr lang="en-US" sz="2800" b="1" dirty="0"/>
              <a:t>Notes</a:t>
            </a:r>
          </a:p>
        </p:txBody>
      </p:sp>
      <p:sp>
        <p:nvSpPr>
          <p:cNvPr id="3" name="Date Placeholder 2"/>
          <p:cNvSpPr>
            <a:spLocks noGrp="1"/>
          </p:cNvSpPr>
          <p:nvPr>
            <p:ph type="dt" sz="half" idx="10"/>
          </p:nvPr>
        </p:nvSpPr>
        <p:spPr/>
        <p:txBody>
          <a:bodyPr/>
          <a:lstStyle/>
          <a:p>
            <a:r>
              <a:rPr lang="en-US" smtClean="0"/>
              <a:t>4/15/2026</a:t>
            </a:r>
            <a:endParaRPr lang="en-US"/>
          </a:p>
        </p:txBody>
      </p:sp>
      <p:sp>
        <p:nvSpPr>
          <p:cNvPr id="4" name="Slide Number Placeholder 3"/>
          <p:cNvSpPr>
            <a:spLocks noGrp="1"/>
          </p:cNvSpPr>
          <p:nvPr>
            <p:ph type="sldNum" sz="quarter" idx="12"/>
          </p:nvPr>
        </p:nvSpPr>
        <p:spPr/>
        <p:txBody>
          <a:bodyPr/>
          <a:lstStyle/>
          <a:p>
            <a:fld id="{3B122AFB-7837-4556-8320-6C52872C6F66}" type="slidenum">
              <a:rPr lang="en-US" smtClean="0"/>
              <a:t>17</a:t>
            </a:fld>
            <a:endParaRPr lang="en-US"/>
          </a:p>
        </p:txBody>
      </p:sp>
      <p:sp>
        <p:nvSpPr>
          <p:cNvPr id="8" name="TextBox 7"/>
          <p:cNvSpPr txBox="1"/>
          <p:nvPr/>
        </p:nvSpPr>
        <p:spPr>
          <a:xfrm>
            <a:off x="4922520" y="829817"/>
            <a:ext cx="6548120" cy="646331"/>
          </a:xfrm>
          <a:prstGeom prst="rect">
            <a:avLst/>
          </a:prstGeom>
          <a:noFill/>
        </p:spPr>
        <p:txBody>
          <a:bodyPr wrap="square" rtlCol="0">
            <a:spAutoFit/>
          </a:bodyPr>
          <a:lstStyle/>
          <a:p>
            <a:r>
              <a:rPr lang="en-US" dirty="0" smtClean="0"/>
              <a:t>Originally saved on Lenovo Laptop as:</a:t>
            </a:r>
            <a:br>
              <a:rPr lang="en-US" dirty="0" smtClean="0"/>
            </a:br>
            <a:r>
              <a:rPr lang="en-US" dirty="0" smtClean="0"/>
              <a:t>20250917 </a:t>
            </a:r>
            <a:r>
              <a:rPr lang="en-US" dirty="0"/>
              <a:t>Who owns </a:t>
            </a:r>
            <a:r>
              <a:rPr lang="en-US" dirty="0" smtClean="0"/>
              <a:t>www.petrescuesbyemily </a:t>
            </a:r>
            <a:endParaRPr lang="en-US" dirty="0"/>
          </a:p>
        </p:txBody>
      </p:sp>
      <p:sp>
        <p:nvSpPr>
          <p:cNvPr id="9" name="Rectangle 8"/>
          <p:cNvSpPr/>
          <p:nvPr/>
        </p:nvSpPr>
        <p:spPr>
          <a:xfrm>
            <a:off x="487680" y="1222584"/>
            <a:ext cx="6096000" cy="787652"/>
          </a:xfrm>
          <a:prstGeom prst="rect">
            <a:avLst/>
          </a:prstGeom>
        </p:spPr>
        <p:txBody>
          <a:bodyPr>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Who owns </a:t>
            </a:r>
            <a:r>
              <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www.PetRescuesByEmily.com</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https://lookup.icann.org/en/lookup</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452120" y="2153920"/>
            <a:ext cx="11846560" cy="3488263"/>
          </a:xfrm>
          <a:prstGeom prst="rect">
            <a:avLst/>
          </a:prstGeom>
        </p:spPr>
        <p:txBody>
          <a:bodyPr wrap="square">
            <a:spAutoFit/>
          </a:bodyPr>
          <a:lstStyle/>
          <a:p>
            <a:pPr>
              <a:lnSpc>
                <a:spcPct val="107000"/>
              </a:lnSpc>
              <a:spcAft>
                <a:spcPts val="800"/>
              </a:spcAft>
            </a:pPr>
            <a:r>
              <a:rPr lang="en-US" sz="24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Registrant</a:t>
            </a:r>
            <a:r>
              <a:rPr lang="en-US"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Handle:</a:t>
            </a:r>
            <a:r>
              <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16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petrescuesbyemilycom-reg</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Name:</a:t>
            </a:r>
            <a:r>
              <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Registration Private</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Organization:</a:t>
            </a:r>
            <a:r>
              <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Domains By Proxy, LLC</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Phone: </a:t>
            </a:r>
            <a:r>
              <a:rPr lang="en-US" sz="16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tel</a:t>
            </a:r>
            <a:r>
              <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:+1.4806242599</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Kind: </a:t>
            </a:r>
            <a:r>
              <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organization</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Mailing Address: </a:t>
            </a:r>
            <a:r>
              <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DomainsByProxy.com 100 S. Mill Ave, Suite 1600, Tempe, Arizona, 85281</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6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ISO-3166 Code: </a:t>
            </a:r>
            <a:r>
              <a:rPr lang="en-US" sz="1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US</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sz="16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Contact </a:t>
            </a: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Uri: </a:t>
            </a:r>
            <a:r>
              <a:rPr lang="en-US" sz="16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r>
            <a:br>
              <a:rPr lang="en-US" sz="16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1400"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hlinkClick r:id="rId4"/>
              </a:rPr>
              <a:t>https</a:t>
            </a:r>
            <a:r>
              <a:rPr lang="en-US" sz="14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hlinkClick r:id="rId4"/>
              </a:rPr>
              <a:t>://www.secureserver.net/whois?plid=1387&amp;domain=petrescuesbyemily.com&amp;action=contactDomainOwner</a:t>
            </a:r>
            <a:endParaRPr lang="en-US"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latinLnBrk="1">
              <a:lnSpc>
                <a:spcPct val="107000"/>
              </a:lnSpc>
              <a:spcBef>
                <a:spcPts val="0"/>
              </a:spcBef>
              <a:spcAft>
                <a:spcPts val="0"/>
              </a:spcAft>
              <a:buSzPts val="1000"/>
              <a:tabLst>
                <a:tab pos="457200" algn="l"/>
              </a:tabLst>
            </a:pPr>
            <a:r>
              <a:rPr lang="en-US" sz="1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9891153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800041" cy="1400530"/>
          </a:xfrm>
        </p:spPr>
        <p:txBody>
          <a:bodyPr/>
          <a:lstStyle/>
          <a:p>
            <a:r>
              <a:rPr lang="en-US" sz="2800" b="1" dirty="0"/>
              <a:t>Verification of </a:t>
            </a:r>
            <a:r>
              <a:rPr lang="en-US" sz="2800" b="1" dirty="0" smtClean="0"/>
              <a:t>Contemporaneous </a:t>
            </a:r>
            <a:r>
              <a:rPr lang="en-US" sz="2800" b="1" dirty="0"/>
              <a:t>Notes</a:t>
            </a:r>
          </a:p>
        </p:txBody>
      </p:sp>
      <p:sp>
        <p:nvSpPr>
          <p:cNvPr id="3" name="Date Placeholder 2"/>
          <p:cNvSpPr>
            <a:spLocks noGrp="1"/>
          </p:cNvSpPr>
          <p:nvPr>
            <p:ph type="dt" sz="half" idx="10"/>
          </p:nvPr>
        </p:nvSpPr>
        <p:spPr/>
        <p:txBody>
          <a:bodyPr/>
          <a:lstStyle/>
          <a:p>
            <a:r>
              <a:rPr lang="en-US" smtClean="0"/>
              <a:t>4/15/2026</a:t>
            </a:r>
            <a:endParaRPr lang="en-US"/>
          </a:p>
        </p:txBody>
      </p:sp>
      <p:sp>
        <p:nvSpPr>
          <p:cNvPr id="4" name="Slide Number Placeholder 3"/>
          <p:cNvSpPr>
            <a:spLocks noGrp="1"/>
          </p:cNvSpPr>
          <p:nvPr>
            <p:ph type="sldNum" sz="quarter" idx="12"/>
          </p:nvPr>
        </p:nvSpPr>
        <p:spPr/>
        <p:txBody>
          <a:bodyPr/>
          <a:lstStyle/>
          <a:p>
            <a:fld id="{3B122AFB-7837-4556-8320-6C52872C6F66}" type="slidenum">
              <a:rPr lang="en-US" smtClean="0"/>
              <a:t>18</a:t>
            </a:fld>
            <a:endParaRPr lang="en-US"/>
          </a:p>
        </p:txBody>
      </p:sp>
      <p:sp>
        <p:nvSpPr>
          <p:cNvPr id="8" name="TextBox 7"/>
          <p:cNvSpPr txBox="1"/>
          <p:nvPr/>
        </p:nvSpPr>
        <p:spPr>
          <a:xfrm>
            <a:off x="4922520" y="829817"/>
            <a:ext cx="6548120" cy="646331"/>
          </a:xfrm>
          <a:prstGeom prst="rect">
            <a:avLst/>
          </a:prstGeom>
          <a:noFill/>
        </p:spPr>
        <p:txBody>
          <a:bodyPr wrap="square" rtlCol="0">
            <a:spAutoFit/>
          </a:bodyPr>
          <a:lstStyle/>
          <a:p>
            <a:r>
              <a:rPr lang="en-US" dirty="0" smtClean="0"/>
              <a:t>Originally saved on Lenovo Laptop as:</a:t>
            </a:r>
            <a:br>
              <a:rPr lang="en-US" dirty="0" smtClean="0"/>
            </a:br>
            <a:r>
              <a:rPr lang="en-US" dirty="0" smtClean="0"/>
              <a:t>20250917 </a:t>
            </a:r>
            <a:r>
              <a:rPr lang="en-US" dirty="0"/>
              <a:t>Who owns </a:t>
            </a:r>
            <a:r>
              <a:rPr lang="en-US" dirty="0" smtClean="0"/>
              <a:t>www.petrescuesbyemily </a:t>
            </a:r>
            <a:endParaRPr lang="en-US" dirty="0"/>
          </a:p>
        </p:txBody>
      </p:sp>
      <p:sp>
        <p:nvSpPr>
          <p:cNvPr id="9" name="Rectangle 8"/>
          <p:cNvSpPr/>
          <p:nvPr/>
        </p:nvSpPr>
        <p:spPr>
          <a:xfrm>
            <a:off x="487680" y="1222584"/>
            <a:ext cx="6096000" cy="787652"/>
          </a:xfrm>
          <a:prstGeom prst="rect">
            <a:avLst/>
          </a:prstGeom>
        </p:spPr>
        <p:txBody>
          <a:bodyPr>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Who owns </a:t>
            </a:r>
            <a:r>
              <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www.PetRescuesByEmily.com</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https://lookup.icann.org/en/lookup</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182880" y="-926679"/>
            <a:ext cx="11643360" cy="6933180"/>
          </a:xfrm>
          <a:prstGeom prst="rect">
            <a:avLst/>
          </a:prstGeom>
        </p:spPr>
        <p:txBody>
          <a:bodyPr wrap="square">
            <a:spAutoFit/>
          </a:bodyPr>
          <a:lstStyle/>
          <a:p>
            <a:pPr>
              <a:lnSpc>
                <a:spcPct val="107000"/>
              </a:lnSpc>
              <a:spcAft>
                <a:spcPts val="800"/>
              </a:spcAft>
            </a:pP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Technical:</a:t>
            </a:r>
            <a:endPar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Handle:</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petrescuesbyemilycom</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-tech</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Name:</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Registration Private</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Organization:</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Domains By Proxy, LLC</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Phone: </a:t>
            </a:r>
            <a:r>
              <a:rPr lang="en-US"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tel</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:+1.4806242599</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Kind: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organization</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Mailing Address: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DomainsByProxy.com 100 S. Mill Ave, Suite 1600, Tempe, Arizona, 85281</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ISO-3166 Code: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US</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Contact Uri: </a:t>
            </a:r>
            <a:r>
              <a:rPr lang="en-US" u="sng" dirty="0">
                <a:solidFill>
                  <a:schemeClr val="bg1"/>
                </a:solidFill>
                <a:latin typeface="Calibri" panose="020F0502020204030204" pitchFamily="34" charset="0"/>
                <a:ea typeface="Calibri" panose="020F0502020204030204" pitchFamily="34" charset="0"/>
                <a:cs typeface="Times New Roman" panose="02020603050405020304" pitchFamily="18" charset="0"/>
                <a:hlinkClick r:id="rId4"/>
              </a:rPr>
              <a:t>https://www.secureserver.net/whois?plid=1387&amp;domain=petrescuesbyemily.com&amp;action=contactDomainOwner</a:t>
            </a:r>
            <a:endPar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p>
          <a:p>
            <a:r>
              <a:rPr lang="en-US" sz="1400" b="1" dirty="0">
                <a:solidFill>
                  <a:schemeClr val="bg1"/>
                </a:solidFill>
                <a:latin typeface="Arial" panose="020B0604020202020204" pitchFamily="34" charset="0"/>
                <a:ea typeface="Times New Roman" panose="02020603050405020304" pitchFamily="18" charset="0"/>
              </a:rPr>
              <a:t>Registrar Information</a:t>
            </a:r>
            <a:endParaRPr lang="en-US" sz="1400" b="1" dirty="0">
              <a:solidFill>
                <a:schemeClr val="bg1"/>
              </a:solidFill>
              <a:latin typeface="Times New Roman" panose="02020603050405020304" pitchFamily="18" charset="0"/>
              <a:ea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Name: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Wild West Domains, LLC</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IANA ID: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440</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Abuse contact email: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abuse@wildwestdomains.com</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Abuse contact phone: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tel:480-624-2505</a:t>
            </a:r>
          </a:p>
          <a:p>
            <a:r>
              <a:rPr lang="en-US" sz="1400" b="1" dirty="0">
                <a:solidFill>
                  <a:schemeClr val="bg1"/>
                </a:solidFill>
                <a:latin typeface="Arial" panose="020B0604020202020204" pitchFamily="34" charset="0"/>
                <a:ea typeface="Times New Roman" panose="02020603050405020304" pitchFamily="18" charset="0"/>
              </a:rPr>
              <a:t>DNSSEC Information</a:t>
            </a:r>
            <a:endParaRPr lang="en-US" sz="1400" b="1" dirty="0">
              <a:solidFill>
                <a:schemeClr val="bg1"/>
              </a:solidFill>
              <a:latin typeface="Times New Roman" panose="02020603050405020304" pitchFamily="18" charset="0"/>
              <a:ea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Delegation Signed: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Unsigned</a:t>
            </a:r>
          </a:p>
          <a:p>
            <a:pPr>
              <a:tabLst>
                <a:tab pos="2222500" algn="l"/>
              </a:tabLst>
            </a:pPr>
            <a:r>
              <a:rPr lang="en-US" sz="1400" b="1" dirty="0">
                <a:solidFill>
                  <a:schemeClr val="bg1"/>
                </a:solidFill>
                <a:latin typeface="Arial" panose="020B0604020202020204" pitchFamily="34" charset="0"/>
                <a:ea typeface="Times New Roman" panose="02020603050405020304" pitchFamily="18" charset="0"/>
              </a:rPr>
              <a:t>Authoritative Servers	</a:t>
            </a:r>
            <a:endParaRPr lang="en-US" sz="1400" b="1" dirty="0">
              <a:solidFill>
                <a:schemeClr val="bg1"/>
              </a:solidFill>
              <a:latin typeface="Times New Roman" panose="02020603050405020304" pitchFamily="18" charset="0"/>
              <a:ea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Registry Server URL: </a:t>
            </a:r>
            <a:r>
              <a:rPr lang="en-US" u="sng" dirty="0">
                <a:solidFill>
                  <a:schemeClr val="bg1"/>
                </a:solidFill>
                <a:latin typeface="Calibri" panose="020F0502020204030204" pitchFamily="34" charset="0"/>
                <a:ea typeface="Calibri" panose="020F0502020204030204" pitchFamily="34" charset="0"/>
                <a:cs typeface="Times New Roman" panose="02020603050405020304" pitchFamily="18" charset="0"/>
                <a:hlinkClick r:id="rId5"/>
              </a:rPr>
              <a:t>https://rdap.verisign.com/com/v1/domain/petrescuesbyemily.com</a:t>
            </a:r>
            <a:endPar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Last updated from Registry RDAP DB: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2025-09-17T08:47:45Z</a:t>
            </a: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Registrar Server URL: </a:t>
            </a:r>
            <a:r>
              <a:rPr lang="en-US" u="sng" dirty="0">
                <a:solidFill>
                  <a:schemeClr val="bg1"/>
                </a:solidFill>
                <a:latin typeface="Calibri" panose="020F0502020204030204" pitchFamily="34" charset="0"/>
                <a:ea typeface="Calibri" panose="020F0502020204030204" pitchFamily="34" charset="0"/>
                <a:cs typeface="Times New Roman" panose="02020603050405020304" pitchFamily="18" charset="0"/>
                <a:hlinkClick r:id="rId6"/>
              </a:rPr>
              <a:t>https://rdap.wildwestdomains.com/v1/domain/PETRESCUESBYEMILY.COM</a:t>
            </a:r>
            <a:endPar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latinLnBrk="1">
              <a:lnSpc>
                <a:spcPct val="107000"/>
              </a:lnSpc>
              <a:spcBef>
                <a:spcPts val="0"/>
              </a:spcBef>
              <a:spcAft>
                <a:spcPts val="0"/>
              </a:spcAft>
              <a:buSzPts val="1000"/>
              <a:buFont typeface="Symbol" panose="05050102010706020507" pitchFamily="18" charset="2"/>
              <a:buChar char=""/>
              <a:tabLst>
                <a:tab pos="457200" algn="l"/>
              </a:tabLst>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Last updated from Registrar RDAP DB: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2025-09-17T08:47:45Z</a:t>
            </a:r>
            <a:endParaRPr lang="en-US" dirty="0"/>
          </a:p>
        </p:txBody>
      </p:sp>
      <p:sp>
        <p:nvSpPr>
          <p:cNvPr id="7" name="Footer Placeholder 6"/>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0678136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800041" cy="1400530"/>
          </a:xfrm>
        </p:spPr>
        <p:txBody>
          <a:bodyPr/>
          <a:lstStyle/>
          <a:p>
            <a:r>
              <a:rPr lang="en-US" sz="2800" b="1" dirty="0"/>
              <a:t>Verification of </a:t>
            </a:r>
            <a:r>
              <a:rPr lang="en-US" sz="2800" b="1" dirty="0" smtClean="0"/>
              <a:t>Contemporaneous </a:t>
            </a:r>
            <a:r>
              <a:rPr lang="en-US" sz="2800" b="1" dirty="0"/>
              <a:t>Notes</a:t>
            </a:r>
          </a:p>
        </p:txBody>
      </p:sp>
      <p:sp>
        <p:nvSpPr>
          <p:cNvPr id="3" name="Date Placeholder 2"/>
          <p:cNvSpPr>
            <a:spLocks noGrp="1"/>
          </p:cNvSpPr>
          <p:nvPr>
            <p:ph type="dt" sz="half" idx="10"/>
          </p:nvPr>
        </p:nvSpPr>
        <p:spPr/>
        <p:txBody>
          <a:bodyPr/>
          <a:lstStyle/>
          <a:p>
            <a:r>
              <a:rPr lang="en-US" smtClean="0"/>
              <a:t>4/15/2026</a:t>
            </a:r>
            <a:endParaRPr lang="en-US"/>
          </a:p>
        </p:txBody>
      </p:sp>
      <p:sp>
        <p:nvSpPr>
          <p:cNvPr id="4" name="Slide Number Placeholder 3"/>
          <p:cNvSpPr>
            <a:spLocks noGrp="1"/>
          </p:cNvSpPr>
          <p:nvPr>
            <p:ph type="sldNum" sz="quarter" idx="12"/>
          </p:nvPr>
        </p:nvSpPr>
        <p:spPr/>
        <p:txBody>
          <a:bodyPr/>
          <a:lstStyle/>
          <a:p>
            <a:fld id="{3B122AFB-7837-4556-8320-6C52872C6F66}" type="slidenum">
              <a:rPr lang="en-US" smtClean="0"/>
              <a:t>19</a:t>
            </a:fld>
            <a:endParaRPr lang="en-US"/>
          </a:p>
        </p:txBody>
      </p:sp>
      <p:sp>
        <p:nvSpPr>
          <p:cNvPr id="8" name="TextBox 7"/>
          <p:cNvSpPr txBox="1"/>
          <p:nvPr/>
        </p:nvSpPr>
        <p:spPr>
          <a:xfrm>
            <a:off x="4922520" y="829817"/>
            <a:ext cx="6548120" cy="646331"/>
          </a:xfrm>
          <a:prstGeom prst="rect">
            <a:avLst/>
          </a:prstGeom>
          <a:noFill/>
        </p:spPr>
        <p:txBody>
          <a:bodyPr wrap="square" rtlCol="0">
            <a:spAutoFit/>
          </a:bodyPr>
          <a:lstStyle/>
          <a:p>
            <a:r>
              <a:rPr lang="en-US" dirty="0" smtClean="0"/>
              <a:t>Originally saved on Lenovo Laptop as:</a:t>
            </a:r>
            <a:br>
              <a:rPr lang="en-US" dirty="0" smtClean="0"/>
            </a:br>
            <a:r>
              <a:rPr lang="en-US" dirty="0" smtClean="0"/>
              <a:t>20250917 </a:t>
            </a:r>
            <a:r>
              <a:rPr lang="en-US" dirty="0"/>
              <a:t>Who owns </a:t>
            </a:r>
            <a:r>
              <a:rPr lang="en-US" dirty="0" smtClean="0"/>
              <a:t>www.petrescuesbyemily </a:t>
            </a:r>
            <a:endParaRPr lang="en-US" dirty="0"/>
          </a:p>
        </p:txBody>
      </p:sp>
      <p:sp>
        <p:nvSpPr>
          <p:cNvPr id="9" name="Rectangle 8"/>
          <p:cNvSpPr/>
          <p:nvPr/>
        </p:nvSpPr>
        <p:spPr>
          <a:xfrm>
            <a:off x="487680" y="1222584"/>
            <a:ext cx="6096000" cy="787652"/>
          </a:xfrm>
          <a:prstGeom prst="rect">
            <a:avLst/>
          </a:prstGeom>
        </p:spPr>
        <p:txBody>
          <a:bodyPr>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Who owns </a:t>
            </a:r>
            <a:r>
              <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www.PetRescuesByEmily.com</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https://lookup.icann.org/en/lookup</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7489731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800041" cy="1400530"/>
          </a:xfrm>
        </p:spPr>
        <p:txBody>
          <a:bodyPr/>
          <a:lstStyle/>
          <a:p>
            <a:r>
              <a:rPr lang="en-US" sz="2800" b="1" dirty="0"/>
              <a:t>Verification of </a:t>
            </a:r>
            <a:r>
              <a:rPr lang="en-US" sz="2800" b="1" dirty="0" smtClean="0"/>
              <a:t>Contemporaneous </a:t>
            </a:r>
            <a:r>
              <a:rPr lang="en-US" sz="2800" b="1" dirty="0"/>
              <a:t>Notes</a:t>
            </a:r>
          </a:p>
        </p:txBody>
      </p:sp>
      <p:sp>
        <p:nvSpPr>
          <p:cNvPr id="3" name="Date Placeholder 2"/>
          <p:cNvSpPr>
            <a:spLocks noGrp="1"/>
          </p:cNvSpPr>
          <p:nvPr>
            <p:ph type="dt" sz="half" idx="10"/>
          </p:nvPr>
        </p:nvSpPr>
        <p:spPr/>
        <p:txBody>
          <a:bodyPr/>
          <a:lstStyle/>
          <a:p>
            <a:r>
              <a:rPr lang="en-US" smtClean="0"/>
              <a:t>4/15/2026</a:t>
            </a:r>
            <a:endParaRPr lang="en-US"/>
          </a:p>
        </p:txBody>
      </p:sp>
      <p:sp>
        <p:nvSpPr>
          <p:cNvPr id="4" name="Slide Number Placeholder 3"/>
          <p:cNvSpPr>
            <a:spLocks noGrp="1"/>
          </p:cNvSpPr>
          <p:nvPr>
            <p:ph type="sldNum" sz="quarter" idx="12"/>
          </p:nvPr>
        </p:nvSpPr>
        <p:spPr/>
        <p:txBody>
          <a:bodyPr/>
          <a:lstStyle/>
          <a:p>
            <a:fld id="{3B122AFB-7837-4556-8320-6C52872C6F66}" type="slidenum">
              <a:rPr lang="en-US" smtClean="0"/>
              <a:t>20</a:t>
            </a:fld>
            <a:endParaRPr lang="en-US"/>
          </a:p>
        </p:txBody>
      </p:sp>
      <p:sp>
        <p:nvSpPr>
          <p:cNvPr id="6" name="Rectangle 1"/>
          <p:cNvSpPr>
            <a:spLocks noChangeArrowheads="1"/>
          </p:cNvSpPr>
          <p:nvPr/>
        </p:nvSpPr>
        <p:spPr bwMode="auto">
          <a:xfrm>
            <a:off x="850739" y="5914663"/>
            <a:ext cx="12192000" cy="457200"/>
          </a:xfrm>
          <a:prstGeom prst="rect">
            <a:avLst/>
          </a:prstGeom>
          <a:solidFill>
            <a:srgbClr val="F2FAF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Who owns </a:t>
            </a:r>
            <a:r>
              <a:rPr kumimoji="0" lang="en-US" altLang="en-US" sz="1200" b="0" i="0" u="sng" strike="noStrike" cap="none" normalizeH="0" baseline="0" dirty="0" smtClean="0">
                <a:ln>
                  <a:noFill/>
                </a:ln>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2"/>
              </a:rPr>
              <a:t>www.PetRescuesByEmily.com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sng" strike="noStrike" cap="none" normalizeH="0" baseline="0" dirty="0" smtClean="0">
                <a:ln>
                  <a:noFill/>
                </a:ln>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https://lookup.icann.org/en/lookup</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Domain Information</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Name:</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Registry Domain ID:</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2385466998_DOMAIN_COM-VRSN</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Domain Status: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sng" strike="noStrike" cap="none" normalizeH="0" baseline="0" dirty="0" err="1"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hlinkClick r:id="rId4"/>
              </a:rPr>
              <a:t>clientDeleteProhibited</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sng" strike="noStrike" cap="none" normalizeH="0" baseline="0" dirty="0" err="1"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hlinkClick r:id="rId5"/>
              </a:rPr>
              <a:t>clientRenewProhibited</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sng" strike="noStrike" cap="none" normalizeH="0" baseline="0" dirty="0" err="1"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hlinkClick r:id="rId6"/>
              </a:rPr>
              <a:t>clientTransferProhibited</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sng" strike="noStrike" cap="none" normalizeH="0" baseline="0" dirty="0" err="1"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hlinkClick r:id="rId7"/>
              </a:rPr>
              <a:t>clientUpdateProhibited</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err="1"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Nameservers</a:t>
            </a: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ALGIN.NS.CLOUDFLARE.COM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FAYE.NS.CLOUDFLARE.COM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500" b="1" i="0" u="none" strike="noStrike" cap="none" normalizeH="0" baseline="0" dirty="0"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rPr>
              <a:t>Dates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Registry Expiration:</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2026-04-28 20:25:43 UTC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Updated:</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2025-06-11 08:12:52 UTC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Created:</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2019-04-28 20:25:43 UTC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500" b="1" i="0" u="none"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rPr>
              <a:t>Registrant:</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Handle: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petrescuesbyemilycom-reg</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Registration Private</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Domains By Proxy, LLC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Phone: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tel</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:+1.4806242599</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Kind: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Mailing Address: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DomainsByProxy.com 100 S. Mill Ave, Suite 1600, Tempe, Arizona, 85281</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ISO-3166 Code: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US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Contact Uri: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8"/>
              </a:rPr>
              <a:t>https://www.secureserver.net/whois?plid=1387&amp;domain=petrescuesbyemily.com&amp;action=contactDomainOwner</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500" b="1" i="0" u="none"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rPr>
              <a:t>Technical:</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Handle: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petrescuesbyemilycom</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-tech</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Registration Private</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Domains By Proxy, LLC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Phone: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tel</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:+1.4806242599</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Kind: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Mailing Address: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DomainsByProxy.com 100 S. Mill Ave, Suite 1600, Tempe, Arizona, 85281</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ISO-3166 Code: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US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Contact Uri: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8"/>
              </a:rPr>
              <a:t>https://www.secureserver.net/whois?plid=1387&amp;domain=petrescuesbyemily.com&amp;action=contactDomainOwner</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Registrar Information</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Wild West Domains, LLC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IANA ID: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440</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Abuse contact email: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abuse@wildwestdomains.com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Abuse contact phone: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tel:480-624-2505</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DNSSEC Information</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Delegation Signed: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Unsigned</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Authoritative Servers</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Registry Server URL: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9"/>
              </a:rPr>
              <a:t>https://rdap.verisign.com/com/v1/domain/petrescuesbyemily.com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Last updated from Registry RDAP DB: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2025-09-17T08:47:45Z</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Registrar Server URL: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10"/>
              </a:rPr>
              <a:t>https://rdap.wildwestdomains.com/v1/domain/PETRESCUESBYEMILY.COM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Last updated from Registrar RDAP DB: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2025-09-17T08:47:45Z</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Notices and Remarks</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500" b="1" i="0" u="none"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rPr>
              <a:t>Notices: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Status Codes</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For more information on domain status codes, please visit https://icann.org/epp</a:t>
            </a:r>
            <a:r>
              <a:rPr kumimoji="0" lang="en-US" altLang="en-US" sz="400" b="0" i="0" u="none" strike="noStrike" cap="none" normalizeH="0" baseline="0" dirty="0" smtClean="0">
                <a:ln>
                  <a:noFill/>
                </a:ln>
                <a:solidFill>
                  <a:schemeClr val="tx1"/>
                </a:solidFill>
                <a:effectLst/>
              </a:rPr>
              <a:t> </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sng" strike="noStrike" cap="none" normalizeH="0" baseline="0" dirty="0" smtClean="0">
                <a:ln>
                  <a:noFill/>
                </a:ln>
                <a:solidFill>
                  <a:srgbClr val="002B49"/>
                </a:solidFill>
                <a:effectLst/>
                <a:latin typeface="Arial" panose="020B0604020202020204" pitchFamily="34" charset="0"/>
                <a:ea typeface="Times New Roman" panose="02020603050405020304" pitchFamily="18" charset="0"/>
                <a:hlinkClick r:id="rId11"/>
              </a:rPr>
              <a:t>https://icann.org/epp</a:t>
            </a:r>
            <a:endParaRPr kumimoji="0" lang="en-US" altLang="en-US" sz="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RDDS Inaccuracy Complaint Form</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URL of the ICANN RDDS Inaccuracy Complaint Form: https://icann.org/wicf</a:t>
            </a:r>
            <a:r>
              <a:rPr kumimoji="0" lang="en-US" altLang="en-US" sz="400" b="0" i="0" u="none" strike="noStrike" cap="none" normalizeH="0" baseline="0" dirty="0" smtClean="0">
                <a:ln>
                  <a:noFill/>
                </a:ln>
                <a:solidFill>
                  <a:schemeClr val="tx1"/>
                </a:solidFill>
                <a:effectLst/>
              </a:rPr>
              <a:t> </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sng" strike="noStrike" cap="none" normalizeH="0" baseline="0" dirty="0" smtClean="0">
                <a:ln>
                  <a:noFill/>
                </a:ln>
                <a:solidFill>
                  <a:srgbClr val="002B49"/>
                </a:solidFill>
                <a:effectLst/>
                <a:latin typeface="Arial" panose="020B0604020202020204" pitchFamily="34" charset="0"/>
                <a:ea typeface="Times New Roman" panose="02020603050405020304" pitchFamily="18" charset="0"/>
                <a:hlinkClick r:id="rId12"/>
              </a:rPr>
              <a:t>https://icann.org/wicf</a:t>
            </a:r>
            <a:endParaRPr kumimoji="0" lang="en-US" altLang="en-US" sz="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Terms of Use</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By submitting an inquiry, you agree to these Universal Terms of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Serviceand</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limitations of warranty. In particular, you agree not to use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thisdata</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to allow, enable, or otherwise make possible, dissemination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orcollection</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of this data, in part or in its entirety, for any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purpose,such</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as the transmission of unsolicited advertising and solicitations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ofany</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kind, including spam. You further agree not to use this data to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enablehigh</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volume, automated or robotic electronic processes designed to collector compile this data for any purpose, including mining this data for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yourown</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personal or commercial purposes, or use this data in any way that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violatesapplicable</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laws and regulations.</a:t>
            </a:r>
            <a:r>
              <a:rPr kumimoji="0" lang="en-US" altLang="en-US" sz="400" b="0" i="0" u="none" strike="noStrike" cap="none" normalizeH="0" baseline="0" dirty="0" smtClean="0">
                <a:ln>
                  <a:noFill/>
                </a:ln>
                <a:solidFill>
                  <a:schemeClr val="tx1"/>
                </a:solidFill>
                <a:effectLst/>
              </a:rPr>
              <a:t> </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8" name="TextBox 7"/>
          <p:cNvSpPr txBox="1"/>
          <p:nvPr/>
        </p:nvSpPr>
        <p:spPr>
          <a:xfrm>
            <a:off x="4922520" y="829817"/>
            <a:ext cx="6548120" cy="646331"/>
          </a:xfrm>
          <a:prstGeom prst="rect">
            <a:avLst/>
          </a:prstGeom>
          <a:noFill/>
        </p:spPr>
        <p:txBody>
          <a:bodyPr wrap="square" rtlCol="0">
            <a:spAutoFit/>
          </a:bodyPr>
          <a:lstStyle/>
          <a:p>
            <a:r>
              <a:rPr lang="en-US" dirty="0" smtClean="0"/>
              <a:t>Originally saved on Lenovo Laptop as:</a:t>
            </a:r>
            <a:br>
              <a:rPr lang="en-US" dirty="0" smtClean="0"/>
            </a:br>
            <a:r>
              <a:rPr lang="en-US" dirty="0" smtClean="0"/>
              <a:t>20250917 </a:t>
            </a:r>
            <a:r>
              <a:rPr lang="en-US" dirty="0"/>
              <a:t>Who owns </a:t>
            </a:r>
            <a:r>
              <a:rPr lang="en-US" dirty="0" smtClean="0"/>
              <a:t>www.petrescuesbyemily </a:t>
            </a:r>
            <a:endParaRPr lang="en-US" dirty="0"/>
          </a:p>
        </p:txBody>
      </p:sp>
      <p:sp>
        <p:nvSpPr>
          <p:cNvPr id="7" name="Footer Placeholder 6"/>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5511715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800041" cy="1400530"/>
          </a:xfrm>
        </p:spPr>
        <p:txBody>
          <a:bodyPr/>
          <a:lstStyle/>
          <a:p>
            <a:r>
              <a:rPr lang="en-US" sz="2800" b="1" dirty="0"/>
              <a:t>Verification of </a:t>
            </a:r>
            <a:r>
              <a:rPr lang="en-US" sz="2800" b="1" dirty="0" smtClean="0"/>
              <a:t>Contemporaneous </a:t>
            </a:r>
            <a:r>
              <a:rPr lang="en-US" sz="2800" b="1" dirty="0"/>
              <a:t>Notes</a:t>
            </a:r>
          </a:p>
        </p:txBody>
      </p:sp>
      <p:sp>
        <p:nvSpPr>
          <p:cNvPr id="3" name="Date Placeholder 2"/>
          <p:cNvSpPr>
            <a:spLocks noGrp="1"/>
          </p:cNvSpPr>
          <p:nvPr>
            <p:ph type="dt" sz="half" idx="10"/>
          </p:nvPr>
        </p:nvSpPr>
        <p:spPr/>
        <p:txBody>
          <a:bodyPr/>
          <a:lstStyle/>
          <a:p>
            <a:r>
              <a:rPr lang="en-US" smtClean="0"/>
              <a:t>4/15/2026</a:t>
            </a:r>
            <a:endParaRPr lang="en-US"/>
          </a:p>
        </p:txBody>
      </p:sp>
      <p:sp>
        <p:nvSpPr>
          <p:cNvPr id="4" name="Slide Number Placeholder 3"/>
          <p:cNvSpPr>
            <a:spLocks noGrp="1"/>
          </p:cNvSpPr>
          <p:nvPr>
            <p:ph type="sldNum" sz="quarter" idx="12"/>
          </p:nvPr>
        </p:nvSpPr>
        <p:spPr/>
        <p:txBody>
          <a:bodyPr/>
          <a:lstStyle/>
          <a:p>
            <a:fld id="{3B122AFB-7837-4556-8320-6C52872C6F66}" type="slidenum">
              <a:rPr lang="en-US" smtClean="0"/>
              <a:t>21</a:t>
            </a:fld>
            <a:endParaRPr lang="en-US"/>
          </a:p>
        </p:txBody>
      </p:sp>
      <p:sp>
        <p:nvSpPr>
          <p:cNvPr id="7" name="Rectangle 1"/>
          <p:cNvSpPr>
            <a:spLocks noChangeArrowheads="1"/>
          </p:cNvSpPr>
          <p:nvPr/>
        </p:nvSpPr>
        <p:spPr bwMode="auto">
          <a:xfrm>
            <a:off x="445625" y="3321935"/>
            <a:ext cx="12192000" cy="457200"/>
          </a:xfrm>
          <a:prstGeom prst="rect">
            <a:avLst/>
          </a:prstGeom>
          <a:solidFill>
            <a:srgbClr val="F2FAF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Handle: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petrescuesbyemilycom</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-tech</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Registration Private</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Domains By Proxy, LLC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Phone: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tel</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:+1.4806242599</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Kind: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Mailing Address: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DomainsByProxy.com 100 S. Mill Ave, Suite 1600, Tempe, Arizona, 85281</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ISO-3166 Code: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US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Contact Uri: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2"/>
              </a:rPr>
              <a:t>https://www.secureserver.net/whois?plid=1387&amp;domain=petrescuesbyemily.com&amp;action=contactDomainOwner</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Registrar Information</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Wild West Domains, LLC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IANA ID: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440</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Abuse contact email: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abuse@wildwestdomains.com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Abuse contact phone: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tel:480-624-2505</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DNSSEC Information</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Delegation Signed: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Unsigned</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Authoritative Servers</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Registry Server URL: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https://rdap.verisign.com/com/v1/domain/petrescuesbyemily.com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Last updated from Registry RDAP DB: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2025-09-17T08:47:45Z</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Registrar Server URL: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4"/>
              </a:rPr>
              <a:t>https://rdap.wildwestdomains.com/v1/domain/PETRESCUESBYEMILY.COM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Last updated from Registrar RDAP DB: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2025-09-17T08:47:45Z</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Notices and Remarks</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500" b="1" i="0" u="none"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rPr>
              <a:t>Notices:	</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Status Codes</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For more information on domain status codes, please visit https://icann.org/epp</a:t>
            </a:r>
            <a:r>
              <a:rPr kumimoji="0" lang="en-US" altLang="en-US" sz="400" b="0" i="0" u="none" strike="noStrike" cap="none" normalizeH="0" baseline="0" dirty="0" smtClean="0">
                <a:ln>
                  <a:noFill/>
                </a:ln>
                <a:solidFill>
                  <a:schemeClr val="tx1"/>
                </a:solidFill>
                <a:effectLst/>
              </a:rPr>
              <a:t> </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sng" strike="noStrike" cap="none" normalizeH="0" baseline="0" dirty="0" smtClean="0">
                <a:ln>
                  <a:noFill/>
                </a:ln>
                <a:solidFill>
                  <a:srgbClr val="002B49"/>
                </a:solidFill>
                <a:effectLst/>
                <a:latin typeface="Arial" panose="020B0604020202020204" pitchFamily="34" charset="0"/>
                <a:ea typeface="Times New Roman" panose="02020603050405020304" pitchFamily="18" charset="0"/>
                <a:hlinkClick r:id="rId5"/>
              </a:rPr>
              <a:t>https://icann.org/epp</a:t>
            </a:r>
            <a:endParaRPr kumimoji="0" lang="en-US" altLang="en-US" sz="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RDDS Inaccuracy Complaint Form</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URL of the ICANN RDDS Inaccuracy Complaint Form: https://icann.org/wicf</a:t>
            </a:r>
            <a:r>
              <a:rPr kumimoji="0" lang="en-US" altLang="en-US" sz="400" b="0" i="0" u="none" strike="noStrike" cap="none" normalizeH="0" baseline="0" dirty="0" smtClean="0">
                <a:ln>
                  <a:noFill/>
                </a:ln>
                <a:solidFill>
                  <a:schemeClr val="tx1"/>
                </a:solidFill>
                <a:effectLst/>
              </a:rPr>
              <a:t> </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sng" strike="noStrike" cap="none" normalizeH="0" baseline="0" dirty="0" smtClean="0">
                <a:ln>
                  <a:noFill/>
                </a:ln>
                <a:solidFill>
                  <a:srgbClr val="002B49"/>
                </a:solidFill>
                <a:effectLst/>
                <a:latin typeface="Arial" panose="020B0604020202020204" pitchFamily="34" charset="0"/>
                <a:ea typeface="Times New Roman" panose="02020603050405020304" pitchFamily="18" charset="0"/>
                <a:hlinkClick r:id="rId6"/>
              </a:rPr>
              <a:t>https://icann.org/wicf</a:t>
            </a:r>
            <a:endParaRPr kumimoji="0" lang="en-US" altLang="en-US" sz="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Terms of Use</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By submitting an inquiry, you agree to these Universal Terms of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Serviceand</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limitations of warranty. In particular, you agree not to use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thisdata</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to allow, enable, or otherwise make possible, dissemination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orcollection</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of this data, in part or in its entirety, for any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purpose,such</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as the transmission of unsolicited advertising and solicitations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ofany</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kind, including spam. You further agree not to use this data to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enablehigh</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volume, automated or robotic electronic processes designed to collector compile this data for any purpose, including mining this data for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yourown</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personal or commercial purposes, or use this data in any way that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violatesapplicable</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laws and regulations.</a:t>
            </a:r>
            <a:r>
              <a:rPr kumimoji="0" lang="en-US" altLang="en-US" sz="400" b="0" i="0" u="none" strike="noStrike" cap="none" normalizeH="0" baseline="0" dirty="0" smtClean="0">
                <a:ln>
                  <a:noFill/>
                </a:ln>
                <a:solidFill>
                  <a:schemeClr val="tx1"/>
                </a:solidFill>
                <a:effectLst/>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6587663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WHOIS Registration Data -- Full Record</a:t>
            </a:r>
            <a:r>
              <a:rPr lang="en-US" dirty="0"/>
              <a:t/>
            </a:r>
            <a:br>
              <a:rPr lang="en-US" dirty="0"/>
            </a:br>
            <a:r>
              <a:rPr lang="en-US" sz="2800" b="1" dirty="0"/>
              <a:t>Significance:</a:t>
            </a:r>
            <a:r>
              <a:rPr lang="en-US" sz="2200" dirty="0"/>
              <a:t/>
            </a:r>
            <a:br>
              <a:rPr lang="en-US" sz="2200" dirty="0"/>
            </a:br>
            <a:r>
              <a:rPr lang="en-US" sz="2200" dirty="0"/>
              <a:t>Complete WHOIS registration data for PetRescuesByEmily.com confirming Domains By Proxy LLC registration details and Wild West Domains as registrar.</a:t>
            </a:r>
          </a:p>
        </p:txBody>
      </p:sp>
      <p:sp>
        <p:nvSpPr>
          <p:cNvPr id="3" name="Date Placeholder 2"/>
          <p:cNvSpPr>
            <a:spLocks noGrp="1"/>
          </p:cNvSpPr>
          <p:nvPr>
            <p:ph type="dt" sz="half" idx="10"/>
          </p:nvPr>
        </p:nvSpPr>
        <p:spPr/>
        <p:txBody>
          <a:bodyPr/>
          <a:lstStyle/>
          <a:p>
            <a:r>
              <a:rPr lang="en-US" smtClean="0"/>
              <a:t>4/15/2026</a:t>
            </a:r>
            <a:endParaRPr lang="en-US"/>
          </a:p>
        </p:txBody>
      </p:sp>
      <p:sp>
        <p:nvSpPr>
          <p:cNvPr id="4" name="Slide Number Placeholder 3"/>
          <p:cNvSpPr>
            <a:spLocks noGrp="1"/>
          </p:cNvSpPr>
          <p:nvPr>
            <p:ph type="sldNum" sz="quarter" idx="12"/>
          </p:nvPr>
        </p:nvSpPr>
        <p:spPr/>
        <p:txBody>
          <a:bodyPr/>
          <a:lstStyle/>
          <a:p>
            <a:fld id="{3B122AFB-7837-4556-8320-6C52872C6F66}" type="slidenum">
              <a:rPr lang="en-US" smtClean="0"/>
              <a:t>22</a:t>
            </a:fld>
            <a:endParaRPr lang="en-US"/>
          </a:p>
        </p:txBody>
      </p:sp>
      <p:sp>
        <p:nvSpPr>
          <p:cNvPr id="5" name="Rectangle 1"/>
          <p:cNvSpPr>
            <a:spLocks noChangeArrowheads="1"/>
          </p:cNvSpPr>
          <p:nvPr/>
        </p:nvSpPr>
        <p:spPr bwMode="auto">
          <a:xfrm>
            <a:off x="0" y="0"/>
            <a:ext cx="12192000" cy="457200"/>
          </a:xfrm>
          <a:prstGeom prst="rect">
            <a:avLst/>
          </a:prstGeom>
          <a:solidFill>
            <a:srgbClr val="F2FAF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Who owns </a:t>
            </a:r>
            <a:r>
              <a:rPr kumimoji="0" lang="en-US" altLang="en-US" sz="1200" b="0" i="0" u="sng" strike="noStrike" cap="none" normalizeH="0" baseline="0" dirty="0" smtClean="0">
                <a:ln>
                  <a:noFill/>
                </a:ln>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2"/>
              </a:rPr>
              <a:t>www.PetRescuesByEmily.com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sng" strike="noStrike" cap="none" normalizeH="0" baseline="0" dirty="0" smtClean="0">
                <a:ln>
                  <a:noFill/>
                </a:ln>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https://lookup.icann.org/en/lookup</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Domain Information</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Name:</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Registry Domain ID:</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2385466998_DOMAIN_COM-VRSN</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Domain Status: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sng" strike="noStrike" cap="none" normalizeH="0" baseline="0" dirty="0" err="1"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hlinkClick r:id="rId4"/>
              </a:rPr>
              <a:t>clientDeleteProhibited</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sng" strike="noStrike" cap="none" normalizeH="0" baseline="0" dirty="0" err="1"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hlinkClick r:id="rId5"/>
              </a:rPr>
              <a:t>clientRenewProhibited</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sng" strike="noStrike" cap="none" normalizeH="0" baseline="0" dirty="0" err="1"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hlinkClick r:id="rId6"/>
              </a:rPr>
              <a:t>clientTransferProhibited</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sng" strike="noStrike" cap="none" normalizeH="0" baseline="0" dirty="0" err="1"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hlinkClick r:id="rId7"/>
              </a:rPr>
              <a:t>clientUpdateProhibited</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err="1"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Nameservers</a:t>
            </a: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ALGIN.NS.CLOUDFLARE.COM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FAYE.NS.CLOUDFLARE.COM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500" b="1" i="0" u="none" strike="noStrike" cap="none" normalizeH="0" baseline="0" dirty="0" smtClean="0">
                <a:ln>
                  <a:noFill/>
                </a:ln>
                <a:solidFill>
                  <a:srgbClr val="002B49"/>
                </a:solidFill>
                <a:effectLst/>
                <a:latin typeface="Arial" panose="020B0604020202020204" pitchFamily="34" charset="0"/>
                <a:ea typeface="Times New Roman" panose="02020603050405020304" pitchFamily="18" charset="0"/>
                <a:cs typeface="Arial" panose="020B0604020202020204" pitchFamily="34" charset="0"/>
              </a:rPr>
              <a:t>Dates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Registry Expiration:</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2026-04-28 20:25:43 UTC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Updated:</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2025-06-11 08:12:52 UTC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Created:</a:t>
            </a:r>
            <a:r>
              <a:rPr kumimoji="0" lang="en-US" altLang="en-US" sz="1000" b="1" i="0" u="none" strike="noStrike" cap="none" normalizeH="0" baseline="0" dirty="0" smtClean="0">
                <a:ln>
                  <a:noFill/>
                </a:ln>
                <a:solidFill>
                  <a:srgbClr val="0A0A0A"/>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000" b="0" i="0" u="none" strike="noStrike" cap="none" normalizeH="0" baseline="0" dirty="0" smtClean="0">
                <a:ln>
                  <a:noFill/>
                </a:ln>
                <a:solidFill>
                  <a:srgbClr val="0A0A0A"/>
                </a:solidFill>
                <a:effectLst/>
                <a:latin typeface="Arial" panose="020B0604020202020204" pitchFamily="34" charset="0"/>
                <a:ea typeface="Times New Roman" panose="02020603050405020304" pitchFamily="18" charset="0"/>
                <a:cs typeface="Arial" panose="020B0604020202020204" pitchFamily="34" charset="0"/>
              </a:rPr>
              <a:t>2019-04-28 20:25:43 UTC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500" b="1" i="0" u="none"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rPr>
              <a:t>Registrant:</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Handle: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petrescuesbyemilycom-reg</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Registration Private</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Domains By Proxy, LLC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Phone: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tel</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:+1.4806242599</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Kind: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Mailing Address: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DomainsByProxy.com 100 S. Mill Ave, Suite 1600, Tempe, Arizona, 85281</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ISO-3166 Code: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US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Contact Uri: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8"/>
              </a:rPr>
              <a:t>https://www.secureserver.net/whois?plid=1387&amp;domain=petrescuesbyemily.com&amp;action=contactDomainOwner</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500" b="1" i="0" u="none"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rPr>
              <a:t>Technical:</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Handle: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petrescuesbyemilycom</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-tech</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Registration Private</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Domains By Proxy, LLC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Phone: </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tel</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:+1.4806242599</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Kind: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organization</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Mailing Address: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DomainsByProxy.com 100 S. Mill Ave, Suite 1600, Tempe, Arizona, 85281</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ISO-3166 Code: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US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Contact Uri: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8"/>
              </a:rPr>
              <a:t>https://www.secureserver.net/whois?plid=1387&amp;domain=petrescuesbyemily.com&amp;action=contactDomainOwner</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Registrar Information</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Wild West Domains, LLC</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IANA ID: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440</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Abuse contact email: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abuse@wildwestdomains.com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Abuse contact phone: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tel:480-624-2505</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DNSSEC Information</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Delegation Signed: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Unsigned</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Authoritative Servers</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Registry Server URL: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9"/>
              </a:rPr>
              <a:t>https://rdap.verisign.com/com/v1/domain/petrescuesbyemily.com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Last updated from Registry RDAP DB: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2025-09-17T08:47:45Z</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Registrar Server URL: </a:t>
            </a:r>
            <a:r>
              <a:rPr kumimoji="0" lang="en-US" altLang="en-US" sz="1200" b="0" i="0" u="sng"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hlinkClick r:id="rId10"/>
              </a:rPr>
              <a:t>https://rdap.wildwestdomains.com/v1/domain/PETRESCUESBYEMILY.COM</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Last updated from Registrar RDAP DB: </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2025-09-17T08:47:45Z</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0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Notices and Remarks</a:t>
            </a:r>
            <a:endParaRPr kumimoji="0" lang="en-US" altLang="en-US" sz="1000" b="1"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500" b="1" i="0" u="none" strike="noStrike" cap="none" normalizeH="0" baseline="0" dirty="0" smtClean="0">
                <a:ln>
                  <a:noFill/>
                </a:ln>
                <a:solidFill>
                  <a:srgbClr val="002B49"/>
                </a:solidFill>
                <a:effectLst/>
                <a:latin typeface="Calibri" panose="020F0502020204030204" pitchFamily="34" charset="0"/>
                <a:ea typeface="Times New Roman" panose="02020603050405020304" pitchFamily="18" charset="0"/>
                <a:cs typeface="Times New Roman" panose="02020603050405020304" pitchFamily="18" charset="0"/>
              </a:rPr>
              <a:t>Notices:</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Status Codes</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For more information on domain status codes, please visit https://icann.org/epp</a:t>
            </a:r>
            <a:r>
              <a:rPr kumimoji="0" lang="en-US" altLang="en-US" sz="400" b="0" i="0" u="none" strike="noStrike" cap="none" normalizeH="0" baseline="0" dirty="0" smtClean="0">
                <a:ln>
                  <a:noFill/>
                </a:ln>
                <a:solidFill>
                  <a:schemeClr val="tx1"/>
                </a:solidFill>
                <a:effectLst/>
              </a:rPr>
              <a:t> </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sng" strike="noStrike" cap="none" normalizeH="0" baseline="0" dirty="0" smtClean="0">
                <a:ln>
                  <a:noFill/>
                </a:ln>
                <a:solidFill>
                  <a:srgbClr val="002B49"/>
                </a:solidFill>
                <a:effectLst/>
                <a:latin typeface="Arial" panose="020B0604020202020204" pitchFamily="34" charset="0"/>
                <a:ea typeface="Times New Roman" panose="02020603050405020304" pitchFamily="18" charset="0"/>
                <a:hlinkClick r:id="rId11"/>
              </a:rPr>
              <a:t>https://icann.org/epp</a:t>
            </a:r>
            <a:endParaRPr kumimoji="0" lang="en-US" altLang="en-US" sz="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RDDS Inaccuracy Complaint Form</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URL of the ICANN RDDS Inaccuracy Complaint Form: https://icann.org/wicf</a:t>
            </a:r>
            <a:r>
              <a:rPr kumimoji="0" lang="en-US" altLang="en-US" sz="400" b="0" i="0" u="none" strike="noStrike" cap="none" normalizeH="0" baseline="0" dirty="0" smtClean="0">
                <a:ln>
                  <a:noFill/>
                </a:ln>
                <a:solidFill>
                  <a:schemeClr val="tx1"/>
                </a:solidFill>
                <a:effectLst/>
              </a:rPr>
              <a:t> </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altLang="en-US" sz="1200" b="0" i="0" u="sng" strike="noStrike" cap="none" normalizeH="0" baseline="0" dirty="0" smtClean="0">
                <a:ln>
                  <a:noFill/>
                </a:ln>
                <a:solidFill>
                  <a:srgbClr val="002B49"/>
                </a:solidFill>
                <a:effectLst/>
                <a:latin typeface="Arial" panose="020B0604020202020204" pitchFamily="34" charset="0"/>
                <a:ea typeface="Times New Roman" panose="02020603050405020304" pitchFamily="18" charset="0"/>
                <a:hlinkClick r:id="rId12"/>
              </a:rPr>
              <a:t>https://icann.org/wicf</a:t>
            </a:r>
            <a:endParaRPr kumimoji="0" lang="en-US" altLang="en-US" sz="4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Terms of Use</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By submitting an inquiry, you agree to these Universal Terms of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Serviceand</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limitations of warranty. In particular, you agree not to use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thisdata</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to allow, enable, or otherwise make possible, dissemination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orcollection</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of this data, in part or in its entirety, for any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purpose,such</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as the transmission of unsolicited advertising and solicitations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ofany</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kind, including spam. You further agree not to use this data to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enablehigh</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volume, automated or robotic electronic processes designed to collector compile this data for any purpose, including mining this data for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yourown</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personal or commercial purposes, or use this data in any way that </a:t>
            </a:r>
            <a:r>
              <a:rPr kumimoji="0" lang="en-US" altLang="en-U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violatesapplicable</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laws and regulations.</a:t>
            </a:r>
            <a:r>
              <a:rPr kumimoji="0" lang="en-US" altLang="en-US" sz="400" b="0" i="0" u="none" strike="noStrike" cap="none" normalizeH="0" baseline="0" dirty="0" smtClean="0">
                <a:ln>
                  <a:noFill/>
                </a:ln>
                <a:solidFill>
                  <a:schemeClr val="tx1"/>
                </a:solidFill>
                <a:effectLst/>
              </a:rPr>
              <a:t> </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7" name="Footer Placeholder 6"/>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5259989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10516049" cy="1915647"/>
          </a:xfrm>
        </p:spPr>
        <p:txBody>
          <a:bodyPr>
            <a:normAutofit/>
          </a:bodyPr>
          <a:lstStyle/>
          <a:p>
            <a:r>
              <a:rPr lang="en-US" dirty="0" smtClean="0"/>
              <a:t>Verification </a:t>
            </a:r>
            <a:r>
              <a:rPr lang="en-US" dirty="0"/>
              <a:t>of </a:t>
            </a:r>
            <a:r>
              <a:rPr lang="en-US" dirty="0" smtClean="0"/>
              <a:t>numerous text </a:t>
            </a:r>
            <a:r>
              <a:rPr lang="en-US" dirty="0" err="1" smtClean="0"/>
              <a:t>messagese</a:t>
            </a:r>
            <a:r>
              <a:rPr lang="en-US" dirty="0" err="1"/>
              <a:t>s</a:t>
            </a:r>
            <a:r>
              <a:rPr lang="en-US" dirty="0" smtClean="0"/>
              <a:t/>
            </a:r>
            <a:br>
              <a:rPr lang="en-US" dirty="0" smtClean="0"/>
            </a:br>
            <a:endParaRPr lang="en-US" dirty="0"/>
          </a:p>
        </p:txBody>
      </p:sp>
      <p:sp>
        <p:nvSpPr>
          <p:cNvPr id="3" name="Text Placeholder 2"/>
          <p:cNvSpPr>
            <a:spLocks noGrp="1"/>
          </p:cNvSpPr>
          <p:nvPr>
            <p:ph type="body" idx="1"/>
          </p:nvPr>
        </p:nvSpPr>
        <p:spPr/>
        <p:txBody>
          <a:bodyPr>
            <a:normAutofit fontScale="55000" lnSpcReduction="20000"/>
          </a:bodyPr>
          <a:lstStyle/>
          <a:p>
            <a:r>
              <a:rPr lang="en-US" b="1" dirty="0" err="1" smtClean="0"/>
              <a:t>Cloudflare</a:t>
            </a:r>
            <a:r>
              <a:rPr lang="en-US" b="1" dirty="0" smtClean="0"/>
              <a:t> </a:t>
            </a:r>
            <a:r>
              <a:rPr lang="en-US" b="1" dirty="0"/>
              <a:t>— </a:t>
            </a:r>
            <a:r>
              <a:rPr lang="en-US" dirty="0"/>
              <a:t>Report #22078929 — forwarded to OVH France</a:t>
            </a:r>
            <a:br>
              <a:rPr lang="en-US" dirty="0"/>
            </a:br>
            <a:r>
              <a:rPr lang="en-US" b="1" dirty="0" smtClean="0"/>
              <a:t>OVH </a:t>
            </a:r>
            <a:r>
              <a:rPr lang="en-US" b="1" dirty="0"/>
              <a:t>France — </a:t>
            </a:r>
            <a:r>
              <a:rPr lang="en-US" dirty="0"/>
              <a:t>abuse@ovh.net — direct complaint </a:t>
            </a:r>
            <a:r>
              <a:rPr lang="en-US" dirty="0" smtClean="0"/>
              <a:t>pending</a:t>
            </a:r>
            <a:br>
              <a:rPr lang="en-US" dirty="0" smtClean="0"/>
            </a:br>
            <a:r>
              <a:rPr lang="en-US" b="1" dirty="0" err="1"/>
              <a:t>GoDaddy</a:t>
            </a:r>
            <a:r>
              <a:rPr lang="en-US" b="1" dirty="0"/>
              <a:t> — </a:t>
            </a:r>
            <a:r>
              <a:rPr lang="en-US" dirty="0"/>
              <a:t>Case DCU101180266 and DCUO-63316 — open</a:t>
            </a:r>
            <a:br>
              <a:rPr lang="en-US" dirty="0"/>
            </a:br>
            <a:r>
              <a:rPr lang="en-US" b="1" dirty="0"/>
              <a:t>ICANN — </a:t>
            </a:r>
            <a:r>
              <a:rPr lang="en-US" dirty="0"/>
              <a:t>Case 01581431 — open</a:t>
            </a:r>
            <a:br>
              <a:rPr lang="en-US" dirty="0"/>
            </a:br>
            <a:endParaRPr lang="en-US" dirty="0"/>
          </a:p>
        </p:txBody>
      </p:sp>
      <p:sp>
        <p:nvSpPr>
          <p:cNvPr id="14" name="Date Placeholder 13"/>
          <p:cNvSpPr>
            <a:spLocks noGrp="1"/>
          </p:cNvSpPr>
          <p:nvPr>
            <p:ph type="dt" sz="half" idx="10"/>
          </p:nvPr>
        </p:nvSpPr>
        <p:spPr/>
        <p:txBody>
          <a:bodyPr/>
          <a:lstStyle/>
          <a:p>
            <a:r>
              <a:rPr lang="en-US" smtClean="0"/>
              <a:t>4/15/2026</a:t>
            </a:r>
            <a:endParaRPr lang="en-US"/>
          </a:p>
        </p:txBody>
      </p:sp>
      <p:sp>
        <p:nvSpPr>
          <p:cNvPr id="15" name="Slide Number Placeholder 14"/>
          <p:cNvSpPr>
            <a:spLocks noGrp="1"/>
          </p:cNvSpPr>
          <p:nvPr>
            <p:ph type="sldNum" sz="quarter" idx="12"/>
          </p:nvPr>
        </p:nvSpPr>
        <p:spPr/>
        <p:txBody>
          <a:bodyPr/>
          <a:lstStyle/>
          <a:p>
            <a:fld id="{3B122AFB-7837-4556-8320-6C52872C6F66}" type="slidenum">
              <a:rPr lang="en-US" smtClean="0"/>
              <a:t>23</a:t>
            </a:fld>
            <a:endParaRPr lang="en-US"/>
          </a:p>
        </p:txBody>
      </p:sp>
      <p:sp>
        <p:nvSpPr>
          <p:cNvPr id="7" name="Footer Placeholder 4"/>
          <p:cNvSpPr txBox="1">
            <a:spLocks/>
          </p:cNvSpPr>
          <p:nvPr/>
        </p:nvSpPr>
        <p:spPr>
          <a:xfrm>
            <a:off x="520995" y="6388475"/>
            <a:ext cx="11150010" cy="405957"/>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t>Margaret Scott Lynch / </a:t>
            </a:r>
            <a:r>
              <a:rPr lang="en-US" sz="1200" dirty="0" err="1" smtClean="0"/>
              <a:t>ZebraMultimedia</a:t>
            </a:r>
            <a:r>
              <a:rPr lang="en-US" sz="1200" dirty="0" smtClean="0"/>
              <a:t> / </a:t>
            </a:r>
            <a:r>
              <a:rPr lang="en-US" sz="1200" dirty="0" err="1" smtClean="0"/>
              <a:t>MaggieTheGeek</a:t>
            </a:r>
            <a:r>
              <a:rPr lang="en-US" sz="1200" dirty="0" smtClean="0"/>
              <a:t> MaggieTheGeek@gmail.com | 919-272-5252 | Raleigh NC 27609</a:t>
            </a:r>
            <a:endParaRPr lang="en-US" sz="1200" dirty="0"/>
          </a:p>
        </p:txBody>
      </p:sp>
      <p:sp>
        <p:nvSpPr>
          <p:cNvPr id="8" name="Slide Number Placeholder 5"/>
          <p:cNvSpPr txBox="1">
            <a:spLocks/>
          </p:cNvSpPr>
          <p:nvPr/>
        </p:nvSpPr>
        <p:spPr>
          <a:xfrm>
            <a:off x="11350256" y="6479549"/>
            <a:ext cx="84174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b="1"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 name="Date Placeholder 3"/>
          <p:cNvSpPr txBox="1">
            <a:spLocks/>
          </p:cNvSpPr>
          <p:nvPr/>
        </p:nvSpPr>
        <p:spPr>
          <a:xfrm>
            <a:off x="0" y="6545263"/>
            <a:ext cx="1004777" cy="313587"/>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5E0DD1A-6A5C-47B1-B255-2859972839B8}" type="datetime1">
              <a:rPr lang="en-US" smtClean="0"/>
              <a:pPr/>
              <a:t>4/15/2026</a:t>
            </a:fld>
            <a:endParaRPr lang="en-US" dirty="0"/>
          </a:p>
        </p:txBody>
      </p:sp>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dirty="0"/>
          </a:p>
        </p:txBody>
      </p:sp>
    </p:spTree>
    <p:extLst>
      <p:ext uri="{BB962C8B-B14F-4D97-AF65-F5344CB8AC3E}">
        <p14:creationId xmlns:p14="http://schemas.microsoft.com/office/powerpoint/2010/main" val="4216301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smtClean="0"/>
              <a:t>July 16, 2025</a:t>
            </a:r>
            <a:r>
              <a:rPr lang="en-US" dirty="0" smtClean="0"/>
              <a:t/>
            </a:r>
            <a:br>
              <a:rPr lang="en-US" dirty="0" smtClean="0"/>
            </a:br>
            <a:r>
              <a:rPr lang="en-US" sz="3200" dirty="0" smtClean="0"/>
              <a:t>Domain Loss Unknown</a:t>
            </a:r>
            <a:br>
              <a:rPr lang="en-US" sz="3200" dirty="0" smtClean="0"/>
            </a:br>
            <a:r>
              <a:rPr lang="en-US" dirty="0"/>
              <a:t/>
            </a:r>
            <a:br>
              <a:rPr lang="en-US" dirty="0"/>
            </a:br>
            <a:r>
              <a:rPr lang="en-US" sz="3200" b="1" dirty="0" err="1" smtClean="0"/>
              <a:t>Signifcance</a:t>
            </a:r>
            <a:r>
              <a:rPr lang="en-US" sz="3200" b="1" dirty="0" smtClean="0"/>
              <a:t>:</a:t>
            </a:r>
            <a:r>
              <a:rPr lang="en-US" sz="2800" dirty="0" smtClean="0"/>
              <a:t/>
            </a:r>
            <a:br>
              <a:rPr lang="en-US" sz="2800" dirty="0" smtClean="0"/>
            </a:br>
            <a:r>
              <a:rPr lang="en-US" sz="2800" dirty="0" smtClean="0"/>
              <a:t>Emily and Margaret trying to establish mutual online schedule to work on website.</a:t>
            </a:r>
            <a:endParaRPr lang="en-US" sz="2800" dirty="0"/>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24</a:t>
            </a:fld>
            <a:endParaRPr lang="en-US"/>
          </a:p>
        </p:txBody>
      </p:sp>
      <p:pic>
        <p:nvPicPr>
          <p:cNvPr id="3" name="Picture 2" descr="IMG_643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922108041"/>
      </p:ext>
    </p:extLst>
  </p:cSld>
  <p:clrMapOvr>
    <a:masterClrMapping/>
  </p:clrMapOvr>
  <p:transition spd="med">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Domain Loss Unknown</a:t>
            </a:r>
            <a:r>
              <a:rPr lang="en-US" dirty="0"/>
              <a:t/>
            </a:r>
            <a:br>
              <a:rPr lang="en-US" dirty="0"/>
            </a:br>
            <a:r>
              <a:rPr lang="en-US" sz="2800" b="1" dirty="0"/>
              <a:t>Significance:</a:t>
            </a:r>
            <a:r>
              <a:rPr lang="en-US" sz="2400" dirty="0"/>
              <a:t/>
            </a:r>
            <a:br>
              <a:rPr lang="en-US" sz="2400" dirty="0"/>
            </a:br>
            <a:r>
              <a:rPr lang="en-US" sz="2400" dirty="0"/>
              <a:t>Emily and Margaret trying to establish mutual online schedule to work on the website.</a:t>
            </a:r>
          </a:p>
        </p:txBody>
      </p:sp>
      <p:pic>
        <p:nvPicPr>
          <p:cNvPr id="3" name="Picture 2" descr="IMG_643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25</a:t>
            </a:fld>
            <a:endParaRPr lang="en-US"/>
          </a:p>
        </p:txBody>
      </p:sp>
      <p:sp>
        <p:nvSpPr>
          <p:cNvPr id="10"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800" dirty="0" smtClean="0"/>
              <a:t>Emily and Margaret trying to establish mutual online schedule to work on website.</a:t>
            </a:r>
            <a:endParaRPr lang="en-US" sz="2800" dirty="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189202994"/>
      </p:ext>
    </p:extLst>
  </p:cSld>
  <p:clrMapOvr>
    <a:masterClrMapping/>
  </p:clrMapOvr>
  <p:transition spd="med">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643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10" name="Title 1"/>
          <p:cNvSpPr>
            <a:spLocks noGrp="1"/>
          </p:cNvSpPr>
          <p:nvPr>
            <p:ph type="title"/>
          </p:nvPr>
        </p:nvSpPr>
        <p:spPr>
          <a:xfrm>
            <a:off x="0" y="0"/>
            <a:ext cx="6344564" cy="6858000"/>
          </a:xfrm>
        </p:spPr>
        <p:txBody>
          <a:bodyPr/>
          <a:lstStyle/>
          <a:p>
            <a:r>
              <a:rPr lang="en-US" b="1" dirty="0" smtClean="0"/>
              <a:t>July 20, 2025</a:t>
            </a:r>
            <a:r>
              <a:rPr lang="en-US" dirty="0" smtClean="0"/>
              <a:t/>
            </a:r>
            <a:br>
              <a:rPr lang="en-US" dirty="0" smtClean="0"/>
            </a:br>
            <a:r>
              <a:rPr lang="en-US" sz="3200" dirty="0" smtClean="0"/>
              <a:t>Domain Loss Unknown</a:t>
            </a:r>
            <a:br>
              <a:rPr lang="en-US" sz="3200" dirty="0" smtClean="0"/>
            </a:br>
            <a:r>
              <a:rPr lang="en-US" dirty="0"/>
              <a:t/>
            </a:r>
            <a:br>
              <a:rPr lang="en-US" dirty="0"/>
            </a:br>
            <a:r>
              <a:rPr lang="en-US" sz="3200" b="1" dirty="0" err="1" smtClean="0"/>
              <a:t>Signifcance</a:t>
            </a:r>
            <a:r>
              <a:rPr lang="en-US" sz="3200" b="1" dirty="0" smtClean="0"/>
              <a:t>:</a:t>
            </a:r>
            <a:r>
              <a:rPr lang="en-US" sz="2800" dirty="0" smtClean="0"/>
              <a:t/>
            </a:r>
            <a:br>
              <a:rPr lang="en-US" sz="2800" dirty="0" smtClean="0"/>
            </a:br>
            <a:r>
              <a:rPr lang="en-US" sz="2800" dirty="0" smtClean="0"/>
              <a:t>Emily and Margaret trying to establish mutual online schedule to work on website.</a:t>
            </a:r>
            <a:endParaRPr lang="en-US" sz="2800" dirty="0"/>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26</a:t>
            </a:fld>
            <a:endParaRPr lang="en-US"/>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804313287"/>
      </p:ext>
    </p:extLst>
  </p:cSld>
  <p:clrMapOvr>
    <a:masterClrMapping/>
  </p:clrMapOvr>
  <p:transition spd="med">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6440"/>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10" name="Title 1"/>
          <p:cNvSpPr>
            <a:spLocks noGrp="1"/>
          </p:cNvSpPr>
          <p:nvPr>
            <p:ph type="title"/>
          </p:nvPr>
        </p:nvSpPr>
        <p:spPr>
          <a:xfrm>
            <a:off x="0" y="0"/>
            <a:ext cx="6344564" cy="6858000"/>
          </a:xfrm>
        </p:spPr>
        <p:txBody>
          <a:bodyPr/>
          <a:lstStyle/>
          <a:p>
            <a:r>
              <a:rPr lang="en-US" b="1" dirty="0" smtClean="0"/>
              <a:t>July 20, 2025</a:t>
            </a:r>
            <a:r>
              <a:rPr lang="en-US" dirty="0" smtClean="0"/>
              <a:t/>
            </a:r>
            <a:br>
              <a:rPr lang="en-US" dirty="0" smtClean="0"/>
            </a:br>
            <a:r>
              <a:rPr lang="en-US" sz="3200" dirty="0" smtClean="0"/>
              <a:t>Domain Loss Unknown</a:t>
            </a:r>
            <a:br>
              <a:rPr lang="en-US" sz="3200" dirty="0" smtClean="0"/>
            </a:br>
            <a:r>
              <a:rPr lang="en-US" dirty="0"/>
              <a:t/>
            </a:r>
            <a:br>
              <a:rPr lang="en-US" dirty="0"/>
            </a:br>
            <a:r>
              <a:rPr lang="en-US" sz="3200" b="1" dirty="0" err="1" smtClean="0"/>
              <a:t>Signifcance</a:t>
            </a:r>
            <a:r>
              <a:rPr lang="en-US" sz="3200" b="1" dirty="0" smtClean="0"/>
              <a:t>:</a:t>
            </a:r>
            <a:r>
              <a:rPr lang="en-US" sz="2800" dirty="0" smtClean="0"/>
              <a:t/>
            </a:r>
            <a:br>
              <a:rPr lang="en-US" sz="2800" dirty="0" smtClean="0"/>
            </a:br>
            <a:r>
              <a:rPr lang="en-US" sz="2800" dirty="0" smtClean="0"/>
              <a:t>Emily and Margaret trying to establish mutual online schedule to work on website.</a:t>
            </a:r>
            <a:endParaRPr lang="en-US" sz="2800" dirty="0"/>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27</a:t>
            </a:fld>
            <a:endParaRPr lang="en-US"/>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188704024"/>
      </p:ext>
    </p:extLst>
  </p:cSld>
  <p:clrMapOvr>
    <a:masterClrMapping/>
  </p:clrMapOvr>
  <p:transition spd="med">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Domain Loss Unknown</a:t>
            </a:r>
            <a:r>
              <a:rPr lang="en-US" dirty="0"/>
              <a:t/>
            </a:r>
            <a:br>
              <a:rPr lang="en-US" dirty="0"/>
            </a:br>
            <a:r>
              <a:rPr lang="en-US" sz="2800" b="1" dirty="0"/>
              <a:t>Significance:</a:t>
            </a:r>
            <a:r>
              <a:rPr lang="en-US" sz="2400" dirty="0"/>
              <a:t/>
            </a:r>
            <a:br>
              <a:rPr lang="en-US" sz="2400" dirty="0"/>
            </a:br>
            <a:r>
              <a:rPr lang="en-US" sz="2400" dirty="0"/>
              <a:t>Margaret speaks with Google Fiber tech Andrea about her dog's possible syncope. Connects her with Emily's expertise. Domain still thought to be a technical issue.</a:t>
            </a:r>
          </a:p>
        </p:txBody>
      </p:sp>
      <p:pic>
        <p:nvPicPr>
          <p:cNvPr id="3" name="Picture 2" descr="IMG_644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28</a:t>
            </a:fld>
            <a:endParaRPr lang="en-US"/>
          </a:p>
        </p:txBody>
      </p:sp>
      <p:sp>
        <p:nvSpPr>
          <p:cNvPr id="10"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800" dirty="0" smtClean="0"/>
              <a:t>Margaret talks to Google Fiber lady, Andrea, about her dogs possible syncope and told her about niece Emily and how we needed to post story about our mascot Jill’s lifesaving surgery info. Get permission from Emily to let her contact her in person.</a:t>
            </a:r>
            <a:endParaRPr lang="en-US" sz="2800" dirty="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255695867"/>
      </p:ext>
    </p:extLst>
  </p:cSld>
  <p:clrMapOvr>
    <a:masterClrMapping/>
  </p:clrMapOvr>
  <p:transition spd="med">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Domain Loss Unknown</a:t>
            </a:r>
            <a:r>
              <a:rPr lang="en-US" dirty="0"/>
              <a:t/>
            </a:r>
            <a:br>
              <a:rPr lang="en-US" dirty="0"/>
            </a:br>
            <a:r>
              <a:rPr lang="en-US" sz="2800" b="1" dirty="0"/>
              <a:t>Significance:</a:t>
            </a:r>
            <a:r>
              <a:rPr lang="en-US" sz="2400" dirty="0"/>
              <a:t/>
            </a:r>
            <a:br>
              <a:rPr lang="en-US" sz="2400" dirty="0"/>
            </a:br>
            <a:r>
              <a:rPr lang="en-US" sz="2400" dirty="0"/>
              <a:t>Continued conversation with Google Fiber Andrea about connecting her with Emily for her dog's health issue.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29</a:t>
            </a:fld>
            <a:endParaRPr lang="en-US"/>
          </a:p>
        </p:txBody>
      </p:sp>
      <p:pic>
        <p:nvPicPr>
          <p:cNvPr id="3" name="Picture 2" descr="IMG_644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800" dirty="0" smtClean="0"/>
              <a:t>Margaret talks to Google Fiber lady, Andrea, about her dogs possible syncope and told her about niece Emily and how we needed to post story about our mascot Jill’s lifesaving surgery info. Get permission from Emily to let her contact her in person.</a:t>
            </a:r>
            <a:endParaRPr lang="en-US" sz="2800" dirty="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368142995"/>
      </p:ext>
    </p:extLst>
  </p:cSld>
  <p:clrMapOvr>
    <a:masterClrMapping/>
  </p:clrMapOvr>
  <p:transition spd="med">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Domain Loss Unknown -- MSL notices site is broken!</a:t>
            </a:r>
            <a:r>
              <a:rPr lang="en-US" dirty="0"/>
              <a:t/>
            </a:r>
            <a:br>
              <a:rPr lang="en-US" dirty="0"/>
            </a:br>
            <a:r>
              <a:rPr lang="en-US" sz="2800" b="1" dirty="0"/>
              <a:t>Significance:</a:t>
            </a:r>
            <a:r>
              <a:rPr lang="en-US" sz="2400" dirty="0"/>
              <a:t/>
            </a:r>
            <a:br>
              <a:rPr lang="en-US" sz="2400" dirty="0"/>
            </a:br>
            <a:r>
              <a:rPr lang="en-US" sz="2400" dirty="0"/>
              <a:t>SIGNIFICANT: MSL says to Emily: I went to your website and something has happened to it. Have you been working on it? Or is this a GoDaddy issue?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30</a:t>
            </a:fld>
            <a:endParaRPr lang="en-US"/>
          </a:p>
        </p:txBody>
      </p:sp>
      <p:pic>
        <p:nvPicPr>
          <p:cNvPr id="3" name="Picture 2" descr="IMG_644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now think it is broken!!!</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800" dirty="0" smtClean="0"/>
              <a:t>Margaret says to Emily, “I went to your website and something has happened to it.  Have you been working on it? Or is this </a:t>
            </a:r>
            <a:r>
              <a:rPr lang="en-US" sz="2800" dirty="0" err="1" smtClean="0"/>
              <a:t>GoDaddy</a:t>
            </a:r>
            <a:r>
              <a:rPr lang="en-US" sz="2800" dirty="0" smtClean="0"/>
              <a:t> issue?</a:t>
            </a:r>
          </a:p>
          <a:p>
            <a:endParaRPr lang="en-US" sz="2800" dirty="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571814812"/>
      </p:ext>
    </p:extLst>
  </p:cSld>
  <p:clrMapOvr>
    <a:masterClrMapping/>
  </p:clrMapOvr>
  <p:transition spd="med">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Domain Loss Unknown -- Emily responds</a:t>
            </a:r>
            <a:r>
              <a:rPr lang="en-US" dirty="0"/>
              <a:t/>
            </a:r>
            <a:br>
              <a:rPr lang="en-US" dirty="0"/>
            </a:br>
            <a:r>
              <a:rPr lang="en-US" sz="2800" b="1" dirty="0"/>
              <a:t>Significance:</a:t>
            </a:r>
            <a:r>
              <a:rPr lang="en-US" sz="2400" dirty="0"/>
              <a:t/>
            </a:r>
            <a:br>
              <a:rPr lang="en-US" sz="2400" dirty="0"/>
            </a:br>
            <a:r>
              <a:rPr lang="en-US" sz="2400" dirty="0"/>
              <a:t>Emily's reply: I have not touched it so I think it is a GoDaddy issue. First documented acknowledgment that something is wrong with the site.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31</a:t>
            </a:fld>
            <a:endParaRPr lang="en-US"/>
          </a:p>
        </p:txBody>
      </p:sp>
      <p:pic>
        <p:nvPicPr>
          <p:cNvPr id="3" name="Picture 2" descr="IMG_644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now think it is broken!!!</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800" dirty="0" smtClean="0"/>
              <a:t>MSL “Or is this </a:t>
            </a:r>
            <a:r>
              <a:rPr lang="en-US" sz="2800" dirty="0" err="1" smtClean="0"/>
              <a:t>GoDaddy</a:t>
            </a:r>
            <a:r>
              <a:rPr lang="en-US" sz="2800" dirty="0" smtClean="0"/>
              <a:t> issue?” Emily’s reply:</a:t>
            </a:r>
          </a:p>
          <a:p>
            <a:endParaRPr lang="en-US" sz="2800" dirty="0" smtClean="0"/>
          </a:p>
          <a:p>
            <a:r>
              <a:rPr lang="en-US" sz="2800" dirty="0" smtClean="0"/>
              <a:t>I have not touched it so I think </a:t>
            </a:r>
            <a:r>
              <a:rPr lang="en-US" sz="2800" dirty="0" err="1" smtClean="0"/>
              <a:t>Godaddy</a:t>
            </a:r>
            <a:r>
              <a:rPr lang="en-US" sz="2800" dirty="0" smtClean="0"/>
              <a:t> issue”</a:t>
            </a:r>
            <a:endParaRPr lang="en-US" sz="2800" dirty="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981742281"/>
      </p:ext>
    </p:extLst>
  </p:cSld>
  <p:clrMapOvr>
    <a:masterClrMapping/>
  </p:clrMapOvr>
  <p:transition spd="med">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Domain Loss Unknown -- Timeline discussion</a:t>
            </a:r>
            <a:r>
              <a:rPr lang="en-US" dirty="0"/>
              <a:t/>
            </a:r>
            <a:br>
              <a:rPr lang="en-US" dirty="0"/>
            </a:br>
            <a:r>
              <a:rPr lang="en-US" sz="2800" b="1" dirty="0"/>
              <a:t>Significance:</a:t>
            </a:r>
            <a:r>
              <a:rPr lang="en-US" sz="2400" dirty="0"/>
              <a:t/>
            </a:r>
            <a:br>
              <a:rPr lang="en-US" sz="2400" dirty="0"/>
            </a:br>
            <a:r>
              <a:rPr lang="en-US" sz="2400" dirty="0"/>
              <a:t>MSL: When was the last time you worked on it? ECG: A few months ago. Maybe January. With everything going on it could have been December.</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32</a:t>
            </a:fld>
            <a:endParaRPr lang="en-US"/>
          </a:p>
        </p:txBody>
      </p:sp>
      <p:pic>
        <p:nvPicPr>
          <p:cNvPr id="3" name="Picture 2" descr="IMG_644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now think it is broken!!!</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800" dirty="0" smtClean="0"/>
              <a:t>MSL:  “When was the last time your worked on it?</a:t>
            </a:r>
          </a:p>
          <a:p>
            <a:r>
              <a:rPr lang="en-US" sz="2800" dirty="0" smtClean="0"/>
              <a:t>ECG: A few months ago. Maybe January</a:t>
            </a:r>
          </a:p>
          <a:p>
            <a:r>
              <a:rPr lang="en-US" sz="2800" dirty="0" smtClean="0"/>
              <a:t>With everything going on it could’ve been December…</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722222630"/>
      </p:ext>
    </p:extLst>
  </p:cSld>
  <p:clrMapOvr>
    <a:masterClrMapping/>
  </p:clrMapOvr>
  <p:transition spd="med">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Domain Loss Unknown -- Both confirm last visits</a:t>
            </a:r>
            <a:r>
              <a:rPr lang="en-US" dirty="0"/>
              <a:t/>
            </a:r>
            <a:br>
              <a:rPr lang="en-US" dirty="0"/>
            </a:br>
            <a:r>
              <a:rPr lang="en-US" sz="2800" b="1" dirty="0"/>
              <a:t>Significance:</a:t>
            </a:r>
            <a:r>
              <a:rPr lang="en-US" sz="2400" dirty="0"/>
              <a:t/>
            </a:r>
            <a:br>
              <a:rPr lang="en-US" sz="2400" dirty="0"/>
            </a:br>
            <a:r>
              <a:rPr lang="en-US" sz="2400" dirty="0"/>
              <a:t>MSL: I am pretty sure I have been there in the last few months too but my health issues have made it a blur. Confirms both were actively engaged with the site.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33</a:t>
            </a:fld>
            <a:endParaRPr lang="en-US"/>
          </a:p>
        </p:txBody>
      </p:sp>
      <p:pic>
        <p:nvPicPr>
          <p:cNvPr id="3" name="Picture 2" descr="IMG_644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now think it is broken!!!</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800" dirty="0" smtClean="0"/>
              <a:t>MSL:  “I’m pretty sure I’ve been there in last few months, too, </a:t>
            </a:r>
            <a:r>
              <a:rPr lang="en-US" sz="2800" dirty="0" err="1" smtClean="0"/>
              <a:t>buyt</a:t>
            </a:r>
            <a:r>
              <a:rPr lang="en-US" sz="2800" dirty="0" smtClean="0"/>
              <a:t> my health </a:t>
            </a:r>
            <a:r>
              <a:rPr lang="en-US" sz="2800" dirty="0" err="1" smtClean="0"/>
              <a:t>issueshave</a:t>
            </a:r>
            <a:r>
              <a:rPr lang="en-US" sz="2800" dirty="0" smtClean="0"/>
              <a:t> made it a </a:t>
            </a:r>
            <a:r>
              <a:rPr lang="en-US" sz="2800" dirty="0" err="1" smtClean="0"/>
              <a:t>blurr</a:t>
            </a:r>
            <a:r>
              <a:rPr lang="en-US" sz="2800" dirty="0" smtClean="0"/>
              <a:t>, too!”</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926749355"/>
      </p:ext>
    </p:extLst>
  </p:cSld>
  <p:clrMapOvr>
    <a:masterClrMapping/>
  </p:clrMapOvr>
  <p:transition spd="med">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Domain Loss Unknown -- Lady and Abby introduced</a:t>
            </a:r>
            <a:r>
              <a:rPr lang="en-US" dirty="0"/>
              <a:t/>
            </a:r>
            <a:br>
              <a:rPr lang="en-US" dirty="0"/>
            </a:br>
            <a:r>
              <a:rPr lang="en-US" sz="2800" b="1" dirty="0"/>
              <a:t>Significance:</a:t>
            </a:r>
            <a:r>
              <a:rPr lang="en-US" sz="2400" dirty="0"/>
              <a:t/>
            </a:r>
            <a:br>
              <a:rPr lang="en-US" sz="2400" dirty="0"/>
            </a:br>
            <a:r>
              <a:rPr lang="en-US" sz="2400" dirty="0"/>
              <a:t>SIGNIFICANT: ECG shares pictures of her new dogs Lady and Abby. We have never been able to properly introduce them to the rescue community. Jill and Zoie never got their goodbyes.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34</a:t>
            </a:fld>
            <a:endParaRPr lang="en-US"/>
          </a:p>
        </p:txBody>
      </p:sp>
      <p:pic>
        <p:nvPicPr>
          <p:cNvPr id="3" name="Picture 2" descr="IMG_644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now think it is broken!!!</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400" dirty="0" smtClean="0"/>
              <a:t>ECG:  Shares pictures of her new dogs and our new mascots Lady and Abby. </a:t>
            </a:r>
          </a:p>
          <a:p>
            <a:endParaRPr lang="en-US" sz="2400" dirty="0"/>
          </a:p>
          <a:p>
            <a:r>
              <a:rPr lang="en-US" sz="2400" dirty="0" smtClean="0"/>
              <a:t>We have never been able to say goodbye to Jill and Zoe and hello to Lady and Abby. </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705948835"/>
      </p:ext>
    </p:extLst>
  </p:cSld>
  <p:clrMapOvr>
    <a:masterClrMapping/>
  </p:clrMapOvr>
  <p:transition spd="med">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Internet Archive Investigation Begins</a:t>
            </a:r>
            <a:r>
              <a:rPr lang="en-US" dirty="0"/>
              <a:t/>
            </a:r>
            <a:br>
              <a:rPr lang="en-US" dirty="0"/>
            </a:br>
            <a:r>
              <a:rPr lang="en-US" sz="2800" b="1" dirty="0"/>
              <a:t>Significance:</a:t>
            </a:r>
            <a:r>
              <a:rPr lang="en-US" sz="2400" dirty="0"/>
              <a:t/>
            </a:r>
            <a:br>
              <a:rPr lang="en-US" sz="2400" dirty="0"/>
            </a:br>
            <a:r>
              <a:rPr lang="en-US" sz="2400" dirty="0"/>
              <a:t>SIGNIFICANT: MSL uses Wayback Machine to investigate. Confirms site was fine in September 2024 but broken by July 9, 2025. This is the first documented investigation of the timeline.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35</a:t>
            </a:fld>
            <a:endParaRPr lang="en-US"/>
          </a:p>
        </p:txBody>
      </p:sp>
      <p:pic>
        <p:nvPicPr>
          <p:cNvPr id="3" name="Picture 2" descr="IMG_644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now checking Internet Archive</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400" dirty="0" smtClean="0"/>
              <a:t>MSL:  “From what I can deduce from the Internet Archive machine – it </a:t>
            </a:r>
            <a:r>
              <a:rPr lang="en-US" sz="2400" dirty="0" err="1" smtClean="0"/>
              <a:t>wa</a:t>
            </a:r>
            <a:r>
              <a:rPr lang="en-US" sz="2400" dirty="0" smtClean="0"/>
              <a:t> fine in September 2024 but not on July 9, 2025</a:t>
            </a:r>
          </a:p>
          <a:p>
            <a:r>
              <a:rPr lang="en-US" sz="2400" dirty="0" smtClean="0"/>
              <a:t>ECG:  Oh </a:t>
            </a:r>
            <a:r>
              <a:rPr lang="en-US" sz="2400" dirty="0" err="1" smtClean="0"/>
              <a:t>okay.That</a:t>
            </a:r>
            <a:r>
              <a:rPr lang="en-US" sz="2400" dirty="0" smtClean="0"/>
              <a:t> makes since then. I have not been on it I know the last 2 months.</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837692934"/>
      </p:ext>
    </p:extLst>
  </p:cSld>
  <p:clrMapOvr>
    <a:masterClrMapping/>
  </p:clrMapOvr>
  <p:transition spd="med">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MSL tells Emily about mysterious GoDaddy calls</a:t>
            </a:r>
            <a:r>
              <a:rPr lang="en-US" dirty="0"/>
              <a:t/>
            </a:r>
            <a:br>
              <a:rPr lang="en-US" dirty="0"/>
            </a:br>
            <a:r>
              <a:rPr lang="en-US" sz="2800" b="1" dirty="0"/>
              <a:t>Significance:</a:t>
            </a:r>
            <a:r>
              <a:rPr lang="en-US" sz="2400" dirty="0"/>
              <a:t/>
            </a:r>
            <a:br>
              <a:rPr lang="en-US" sz="2400" dirty="0"/>
            </a:br>
            <a:r>
              <a:rPr lang="en-US" sz="2400" dirty="0"/>
              <a:t>SIGNIFICANT: MSL mentions late night calls from GoDaddy where no one knows why they called. In retrospect these were the SSL warning calls that were never properly explained.</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36</a:t>
            </a:fld>
            <a:endParaRPr lang="en-US"/>
          </a:p>
        </p:txBody>
      </p:sp>
      <p:pic>
        <p:nvPicPr>
          <p:cNvPr id="3" name="Picture 2" descr="IMG_6449"/>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MSL tells Emily about strange </a:t>
            </a:r>
            <a:r>
              <a:rPr lang="en-US" sz="3200" dirty="0" err="1" smtClean="0"/>
              <a:t>GoDaddy</a:t>
            </a:r>
            <a:r>
              <a:rPr lang="en-US" sz="3200" dirty="0" smtClean="0"/>
              <a:t> phone calls</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400" dirty="0" smtClean="0"/>
              <a:t>MSL:  I’ve been having weird late night calls from </a:t>
            </a:r>
            <a:r>
              <a:rPr lang="en-US" sz="2400" dirty="0" err="1" smtClean="0"/>
              <a:t>GoDaddy</a:t>
            </a:r>
            <a:r>
              <a:rPr lang="en-US" sz="2400" dirty="0" smtClean="0"/>
              <a:t> – but when I </a:t>
            </a:r>
            <a:r>
              <a:rPr lang="en-US" sz="2400" dirty="0" err="1" smtClean="0"/>
              <a:t>answere</a:t>
            </a:r>
            <a:r>
              <a:rPr lang="en-US" sz="2400" dirty="0" smtClean="0"/>
              <a:t> or call in no knows why!</a:t>
            </a:r>
          </a:p>
          <a:p>
            <a:r>
              <a:rPr lang="en-US" sz="2400" dirty="0" smtClean="0"/>
              <a:t>We’ll get it fixed!</a:t>
            </a:r>
          </a:p>
          <a:p>
            <a:r>
              <a:rPr lang="en-US" sz="2400" dirty="0" smtClean="0"/>
              <a:t>ECG: </a:t>
            </a:r>
            <a:r>
              <a:rPr lang="en-US" sz="2400" dirty="0" err="1" smtClean="0"/>
              <a:t>Hmmmm</a:t>
            </a:r>
            <a:endParaRPr lang="en-US" sz="2400" dirty="0" smtClean="0"/>
          </a:p>
          <a:p>
            <a:r>
              <a:rPr lang="en-US" sz="2400" dirty="0" smtClean="0"/>
              <a:t>MSL:  Might be forcing us to work on it! LOL</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918121248"/>
      </p:ext>
    </p:extLst>
  </p:cSld>
  <p:clrMapOvr>
    <a:masterClrMapping/>
  </p:clrMapOvr>
  <p:transition spd="med">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Andrea the Google Fiber connection</a:t>
            </a:r>
            <a:r>
              <a:rPr lang="en-US" dirty="0"/>
              <a:t/>
            </a:r>
            <a:br>
              <a:rPr lang="en-US" dirty="0"/>
            </a:br>
            <a:r>
              <a:rPr lang="en-US" sz="2800" b="1" dirty="0"/>
              <a:t>Significance:</a:t>
            </a:r>
            <a:r>
              <a:rPr lang="en-US" sz="2400" dirty="0"/>
              <a:t/>
            </a:r>
            <a:br>
              <a:rPr lang="en-US" sz="2400" dirty="0"/>
            </a:br>
            <a:r>
              <a:rPr lang="en-US" sz="2400" dirty="0"/>
              <a:t>MSL tells Emily about Andrea and the complaint submitted about the site. Shows MSL was already taking action while still unaware of domain loss.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37</a:t>
            </a:fld>
            <a:endParaRPr lang="en-US"/>
          </a:p>
        </p:txBody>
      </p:sp>
      <p:pic>
        <p:nvPicPr>
          <p:cNvPr id="3" name="Picture 2" descr="IMG_645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MSL tells Emily more about Andrea the Google Fiber woman with a sick dog.</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I submitted a complaint about my site recently. Maybe they broke yours!  Andrea is the name of the woman.  She was on my tech support phone call for my new Google Fiber.  I mentioned my cats and then she starts talking about her dog</a:t>
            </a:r>
          </a:p>
          <a:p>
            <a:r>
              <a:rPr lang="en-US" sz="1800" dirty="0" smtClean="0"/>
              <a:t>Told her that sounded very similar </a:t>
            </a:r>
            <a:r>
              <a:rPr lang="en-US" sz="1800" dirty="0" err="1" smtClean="0"/>
              <a:t>yo</a:t>
            </a:r>
            <a:r>
              <a:rPr lang="en-US" sz="1800" dirty="0" smtClean="0"/>
              <a:t> my niece’s dog’s syncope issues</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288182812"/>
      </p:ext>
    </p:extLst>
  </p:cSld>
  <p:clrMapOvr>
    <a:masterClrMapping/>
  </p:clrMapOvr>
  <p:transition spd="med">
    <p:pul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Continued Google Fiber conversation</a:t>
            </a:r>
            <a:r>
              <a:rPr lang="en-US" dirty="0"/>
              <a:t/>
            </a:r>
            <a:br>
              <a:rPr lang="en-US" dirty="0"/>
            </a:br>
            <a:r>
              <a:rPr lang="en-US" sz="2800" b="1" dirty="0"/>
              <a:t>Significance:</a:t>
            </a:r>
            <a:r>
              <a:rPr lang="en-US" sz="2400" dirty="0"/>
              <a:t/>
            </a:r>
            <a:br>
              <a:rPr lang="en-US" sz="2400" dirty="0"/>
            </a:br>
            <a:r>
              <a:rPr lang="en-US" sz="2400" dirty="0"/>
              <a:t>Continued discussion about Andrea and the dog health connection. Shows the real world impact the website was meant to have -- connecting pet owners in need with Emily's expertise.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38</a:t>
            </a:fld>
            <a:endParaRPr lang="en-US"/>
          </a:p>
        </p:txBody>
      </p:sp>
      <p:pic>
        <p:nvPicPr>
          <p:cNvPr id="3" name="Picture 2" descr="IMG_645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MSL tells Emily more about Andrea the Google Fiber woman with a sick dog.</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I submitted a complaint about my site recently. Maybe they broke yours!  Andrea is the name of the woman.  She was on my tech support phone call for my new Google Fiber.  I mentioned my cats and then she starts talking about her dog</a:t>
            </a:r>
          </a:p>
          <a:p>
            <a:r>
              <a:rPr lang="en-US" sz="1800" dirty="0" smtClean="0"/>
              <a:t>Told her that sounded very similar </a:t>
            </a:r>
            <a:r>
              <a:rPr lang="en-US" sz="1800" dirty="0" err="1" smtClean="0"/>
              <a:t>yo</a:t>
            </a:r>
            <a:r>
              <a:rPr lang="en-US" sz="1800" dirty="0" smtClean="0"/>
              <a:t> my niece’s dog’s syncope issues</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710168771"/>
      </p:ext>
    </p:extLst>
  </p:cSld>
  <p:clrMapOvr>
    <a:masterClrMapping/>
  </p:clrMapOvr>
  <p:transition spd="med">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Emily lists updates needed for the website</a:t>
            </a:r>
            <a:r>
              <a:rPr lang="en-US" dirty="0"/>
              <a:t/>
            </a:r>
            <a:br>
              <a:rPr lang="en-US" dirty="0"/>
            </a:br>
            <a:r>
              <a:rPr lang="en-US" sz="2800" b="1" dirty="0"/>
              <a:t>Significance:</a:t>
            </a:r>
            <a:r>
              <a:rPr lang="en-US" sz="2400" dirty="0"/>
              <a:t/>
            </a:r>
            <a:br>
              <a:rPr lang="en-US" sz="2400" dirty="0"/>
            </a:br>
            <a:r>
              <a:rPr lang="en-US" sz="2400" dirty="0"/>
              <a:t>SIGNIFICANT: ECG: I need to put the following dogs on it. I want to put a story up of Zoie and Jill. Proves Emily was actively planning content updates. Site was NOT abandoned.</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39</a:t>
            </a:fld>
            <a:endParaRPr lang="en-US"/>
          </a:p>
        </p:txBody>
      </p:sp>
      <p:pic>
        <p:nvPicPr>
          <p:cNvPr id="3" name="Picture 2" descr="IMG_645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7"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Emily talks about what we need to do to update the sites and stories. </a:t>
            </a:r>
            <a:br>
              <a:rPr lang="en-US" sz="3200"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ECG: “I need to put the following dogs on it…I want to put a story up of Zoie and Jill and I had to handle illness wise how great the doctors were”</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829569164"/>
      </p:ext>
    </p:extLst>
  </p:cSld>
  <p:clrMapOvr>
    <a:masterClrMapping/>
  </p:clrMapOvr>
  <p:transition spd="med">
    <p:pull/>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Site email and messages discussion</a:t>
            </a:r>
            <a:r>
              <a:rPr lang="en-US" dirty="0"/>
              <a:t/>
            </a:r>
            <a:br>
              <a:rPr lang="en-US" dirty="0"/>
            </a:br>
            <a:r>
              <a:rPr lang="en-US" sz="2800" b="1" dirty="0"/>
              <a:t>Significance:</a:t>
            </a:r>
            <a:r>
              <a:rPr lang="en-US" sz="2400" dirty="0"/>
              <a:t/>
            </a:r>
            <a:br>
              <a:rPr lang="en-US" sz="2400" dirty="0"/>
            </a:br>
            <a:r>
              <a:rPr lang="en-US" sz="2400" dirty="0"/>
              <a:t>MSL and Emily discuss whether Andrea can leave a message through the site. Emily says she has not checked site messages. Site still believed to be a technical issue not a theft.</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40</a:t>
            </a:fld>
            <a:endParaRPr lang="en-US"/>
          </a:p>
        </p:txBody>
      </p:sp>
      <p:pic>
        <p:nvPicPr>
          <p:cNvPr id="3" name="Picture 2" descr="IMG_645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MSL and Emily further discuss mystery and site </a:t>
            </a:r>
            <a:r>
              <a:rPr lang="en-US" sz="3200" dirty="0" err="1" smtClean="0"/>
              <a:t>eMails</a:t>
            </a:r>
            <a:r>
              <a:rPr lang="en-US" sz="3200" dirty="0" smtClean="0"/>
              <a:t>.</a:t>
            </a:r>
          </a:p>
          <a:p>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“That’s when I saw it was broken.  She might leave you a message there – can you check for messages? </a:t>
            </a:r>
            <a:endParaRPr lang="en-US" sz="1800" dirty="0"/>
          </a:p>
          <a:p>
            <a:endParaRPr lang="en-US" sz="1800" dirty="0" smtClean="0"/>
          </a:p>
          <a:p>
            <a:r>
              <a:rPr lang="en-US" sz="1800" dirty="0" smtClean="0"/>
              <a:t>ECG:  “I honestly have not tried to check so I am not sure.  You can give her my email too…”</a:t>
            </a:r>
            <a:br>
              <a:rPr lang="en-US" sz="1800" dirty="0" smtClean="0"/>
            </a:br>
            <a:endParaRPr lang="en-US" sz="1800" dirty="0" smtClean="0"/>
          </a:p>
          <a:p>
            <a:endParaRPr lang="en-US" sz="1800" dirty="0"/>
          </a:p>
          <a:p>
            <a:endParaRPr lang="en-US" sz="1800" dirty="0" smtClean="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015442704"/>
      </p:ext>
    </p:extLst>
  </p:cSld>
  <p:clrMapOvr>
    <a:masterClrMapping/>
  </p:clrMapOvr>
  <p:transition spd="med">
    <p:pull/>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July 31, 2025</a:t>
            </a:r>
            <a:r>
              <a:rPr lang="en-US" dirty="0"/>
              <a:t/>
            </a:r>
            <a:br>
              <a:rPr lang="en-US" dirty="0"/>
            </a:br>
            <a:r>
              <a:rPr lang="en-US" sz="3200" dirty="0"/>
              <a:t>Planning to help Andrea and fix the website</a:t>
            </a:r>
            <a:r>
              <a:rPr lang="en-US" dirty="0"/>
              <a:t/>
            </a:r>
            <a:br>
              <a:rPr lang="en-US" dirty="0"/>
            </a:br>
            <a:r>
              <a:rPr lang="en-US" sz="2800" b="1" dirty="0"/>
              <a:t>Significance:</a:t>
            </a:r>
            <a:r>
              <a:rPr lang="en-US" sz="2400" dirty="0"/>
              <a:t/>
            </a:r>
            <a:br>
              <a:rPr lang="en-US" sz="2400" dirty="0"/>
            </a:br>
            <a:r>
              <a:rPr lang="en-US" sz="2400" dirty="0"/>
              <a:t>MSL and Emily plan to help Andrea with her dog and to work on the website soon. Final confirmation that as of July 31, 2025 both believed domain loss was a fixable technical issue.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41</a:t>
            </a:fld>
            <a:endParaRPr lang="en-US"/>
          </a:p>
        </p:txBody>
      </p:sp>
      <p:pic>
        <p:nvPicPr>
          <p:cNvPr id="3" name="Picture 2" descr="IMG_645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July 31, 2025</a:t>
            </a:r>
            <a:r>
              <a:rPr lang="en-US" dirty="0" smtClean="0"/>
              <a:t/>
            </a:r>
            <a:br>
              <a:rPr lang="en-US" dirty="0" smtClean="0"/>
            </a:br>
            <a:r>
              <a:rPr lang="en-US" sz="3200" dirty="0" smtClean="0"/>
              <a:t>Domain Loss Unknown but MSL and Emily further discuss mystery and site </a:t>
            </a:r>
            <a:r>
              <a:rPr lang="en-US" sz="3200" dirty="0" err="1" smtClean="0"/>
              <a:t>eMails</a:t>
            </a:r>
            <a:r>
              <a:rPr lang="en-US" sz="3200" dirty="0"/>
              <a:t> </a:t>
            </a:r>
            <a:r>
              <a:rPr lang="en-US" sz="3200" dirty="0" smtClean="0"/>
              <a:t>and helping Andrea.</a:t>
            </a:r>
          </a:p>
          <a:p>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continues conversation with Emily about helping a needy pet and owner and as always, </a:t>
            </a:r>
            <a:r>
              <a:rPr lang="en-US" sz="1800" dirty="0" err="1" smtClean="0"/>
              <a:t>Emilly</a:t>
            </a:r>
            <a:r>
              <a:rPr lang="en-US" sz="1800" dirty="0" smtClean="0"/>
              <a:t> is there to help! We plan to work on website, soon!!!</a:t>
            </a:r>
            <a:br>
              <a:rPr lang="en-US" sz="1800" dirty="0" smtClean="0"/>
            </a:br>
            <a:endParaRPr lang="en-US" sz="1800" dirty="0" smtClean="0"/>
          </a:p>
          <a:p>
            <a:endParaRPr lang="en-US" sz="1800" dirty="0"/>
          </a:p>
          <a:p>
            <a:endParaRPr lang="en-US" sz="1800" dirty="0" smtClean="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717010569"/>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10, 2025</a:t>
            </a:r>
            <a:r>
              <a:rPr lang="en-US" dirty="0"/>
              <a:t/>
            </a:r>
            <a:br>
              <a:rPr lang="en-US" dirty="0"/>
            </a:br>
            <a:r>
              <a:rPr lang="en-US" sz="3200" dirty="0"/>
              <a:t>Domain Loss Now Known -- MSL in Shock</a:t>
            </a:r>
            <a:r>
              <a:rPr lang="en-US" dirty="0"/>
              <a:t/>
            </a:r>
            <a:br>
              <a:rPr lang="en-US" dirty="0"/>
            </a:br>
            <a:r>
              <a:rPr lang="en-US" sz="2800" b="1" dirty="0"/>
              <a:t>Significance:</a:t>
            </a:r>
            <a:r>
              <a:rPr lang="en-US" sz="2400" dirty="0"/>
              <a:t/>
            </a:r>
            <a:br>
              <a:rPr lang="en-US" sz="2400" dirty="0"/>
            </a:br>
            <a:r>
              <a:rPr lang="en-US" sz="2400" dirty="0"/>
              <a:t>SIGNIFICANT: MSL learned from GoDaddy on August 9, 2025 that domain was lost. Non-stop migraines begin. Still in shock and trying to understand how the WordPress site was taken. Trying to coordinate call with Emily.</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42</a:t>
            </a:fld>
            <a:endParaRPr lang="en-US"/>
          </a:p>
        </p:txBody>
      </p:sp>
      <p:pic>
        <p:nvPicPr>
          <p:cNvPr id="3" name="Picture 2" descr="IMG_6456"/>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August 10, 2025</a:t>
            </a:r>
            <a:r>
              <a:rPr lang="en-US" dirty="0" smtClean="0"/>
              <a:t/>
            </a:r>
            <a:br>
              <a:rPr lang="en-US" dirty="0" smtClean="0"/>
            </a:br>
            <a:r>
              <a:rPr lang="en-US" sz="3200" dirty="0" smtClean="0"/>
              <a:t>Domain Loss now known by MSL from August 9, 2025 conversation with </a:t>
            </a:r>
            <a:r>
              <a:rPr lang="en-US" sz="3200" dirty="0" err="1" smtClean="0"/>
              <a:t>GoDaddy</a:t>
            </a:r>
            <a:r>
              <a:rPr lang="en-US" sz="3200" dirty="0" smtClean="0"/>
              <a:t>. Trying to figure our what to do and how to tell Emily.  </a:t>
            </a: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with non-stop Migraine that started on 20250809 when informed by Ron Vogel of </a:t>
            </a:r>
            <a:r>
              <a:rPr lang="en-US" sz="1800" dirty="0" err="1" smtClean="0"/>
              <a:t>GoDaddy</a:t>
            </a:r>
            <a:r>
              <a:rPr lang="en-US" sz="1800" dirty="0" smtClean="0"/>
              <a:t> that MSL had fail to renew domain in April.  Still in shock and disbelief and trying to understand how they stole my </a:t>
            </a:r>
            <a:r>
              <a:rPr lang="en-US" sz="1800" dirty="0" err="1" smtClean="0"/>
              <a:t>wordpress</a:t>
            </a:r>
            <a:r>
              <a:rPr lang="en-US" sz="1800" dirty="0" smtClean="0"/>
              <a:t> site.  Trying to coordinate a phone call with Emily to explain the mess.</a:t>
            </a:r>
            <a:br>
              <a:rPr lang="en-US" sz="1800" dirty="0" smtClean="0"/>
            </a:br>
            <a:endParaRPr lang="en-US" sz="1800" dirty="0" smtClean="0"/>
          </a:p>
          <a:p>
            <a:endParaRPr lang="en-US" sz="1800" dirty="0"/>
          </a:p>
          <a:p>
            <a:endParaRPr lang="en-US" sz="1800" dirty="0" smtClean="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348846167"/>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10, 2025</a:t>
            </a:r>
            <a:r>
              <a:rPr lang="en-US" dirty="0"/>
              <a:t/>
            </a:r>
            <a:br>
              <a:rPr lang="en-US" dirty="0"/>
            </a:br>
            <a:r>
              <a:rPr lang="en-US" sz="3200" dirty="0"/>
              <a:t>Domain Loss Now Known -- Continued</a:t>
            </a:r>
            <a:r>
              <a:rPr lang="en-US" dirty="0"/>
              <a:t/>
            </a:r>
            <a:br>
              <a:rPr lang="en-US" dirty="0"/>
            </a:br>
            <a:r>
              <a:rPr lang="en-US" sz="2800" b="1" dirty="0"/>
              <a:t>Significance:</a:t>
            </a:r>
            <a:r>
              <a:rPr lang="en-US" sz="2400" dirty="0"/>
              <a:t/>
            </a:r>
            <a:br>
              <a:rPr lang="en-US" sz="2400" dirty="0"/>
            </a:br>
            <a:r>
              <a:rPr lang="en-US" sz="2400" dirty="0"/>
              <a:t>MSL still processing the loss and trying to figure out how to tell Emily. Migraines documented from August 9, 2025 -- the exact day of discovery.</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43</a:t>
            </a:fld>
            <a:endParaRPr lang="en-US"/>
          </a:p>
        </p:txBody>
      </p:sp>
      <p:pic>
        <p:nvPicPr>
          <p:cNvPr id="3" name="Picture 2" descr="IMG_645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August 10, 2025</a:t>
            </a:r>
            <a:r>
              <a:rPr lang="en-US" dirty="0" smtClean="0"/>
              <a:t/>
            </a:r>
            <a:br>
              <a:rPr lang="en-US" dirty="0" smtClean="0"/>
            </a:br>
            <a:r>
              <a:rPr lang="en-US" sz="3200" dirty="0" smtClean="0"/>
              <a:t>Domain Loss now known by MSL from August 9, 2025 conversation with </a:t>
            </a:r>
            <a:r>
              <a:rPr lang="en-US" sz="3200" dirty="0" err="1" smtClean="0"/>
              <a:t>GoDaddy</a:t>
            </a:r>
            <a:r>
              <a:rPr lang="en-US" sz="3200" dirty="0" smtClean="0"/>
              <a:t>. Trying to figure our what to do and how to tell Emily.  </a:t>
            </a: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with non-stop Migraine that started on 20250809 when informed by Ron Vogel of </a:t>
            </a:r>
            <a:r>
              <a:rPr lang="en-US" sz="1800" dirty="0" err="1" smtClean="0"/>
              <a:t>GoDaddy</a:t>
            </a:r>
            <a:r>
              <a:rPr lang="en-US" sz="1800" dirty="0" smtClean="0"/>
              <a:t> that MSL had fail to renew domain in April.  Still in shock and disbelief and trying to understand how they stole my </a:t>
            </a:r>
            <a:r>
              <a:rPr lang="en-US" sz="1800" dirty="0" err="1" smtClean="0"/>
              <a:t>wordpress</a:t>
            </a:r>
            <a:r>
              <a:rPr lang="en-US" sz="1800" dirty="0" smtClean="0"/>
              <a:t> site.  Trying to coordinate a phone call with Emily to explain the mess.</a:t>
            </a:r>
            <a:br>
              <a:rPr lang="en-US" sz="1800" dirty="0" smtClean="0"/>
            </a:br>
            <a:endParaRPr lang="en-US" sz="1800" dirty="0" smtClean="0"/>
          </a:p>
          <a:p>
            <a:endParaRPr lang="en-US" sz="1800" dirty="0"/>
          </a:p>
          <a:p>
            <a:endParaRPr lang="en-US" sz="1800" dirty="0" smtClean="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943246596"/>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10, 2025</a:t>
            </a:r>
            <a:r>
              <a:rPr lang="en-US" dirty="0"/>
              <a:t/>
            </a:r>
            <a:br>
              <a:rPr lang="en-US" dirty="0"/>
            </a:br>
            <a:r>
              <a:rPr lang="en-US" sz="3200" dirty="0"/>
              <a:t>Domain Loss Now Known -- Continued</a:t>
            </a:r>
            <a:r>
              <a:rPr lang="en-US" dirty="0"/>
              <a:t/>
            </a:r>
            <a:br>
              <a:rPr lang="en-US" dirty="0"/>
            </a:br>
            <a:r>
              <a:rPr lang="en-US" sz="2800" b="1" dirty="0"/>
              <a:t>Significance:</a:t>
            </a:r>
            <a:r>
              <a:rPr lang="en-US" sz="2400" dirty="0"/>
              <a:t/>
            </a:r>
            <a:br>
              <a:rPr lang="en-US" sz="2400" dirty="0"/>
            </a:br>
            <a:r>
              <a:rPr lang="en-US" sz="2400" dirty="0"/>
              <a:t>Continued attempts to coordinate a phone call with Emily to explain the situation. MSL protecting Emily from the news while still in shock herself.</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44</a:t>
            </a:fld>
            <a:endParaRPr lang="en-US"/>
          </a:p>
        </p:txBody>
      </p:sp>
      <p:pic>
        <p:nvPicPr>
          <p:cNvPr id="3" name="Picture 2" descr="IMG_645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August 10, 2025</a:t>
            </a:r>
            <a:r>
              <a:rPr lang="en-US" dirty="0" smtClean="0"/>
              <a:t/>
            </a:r>
            <a:br>
              <a:rPr lang="en-US" dirty="0" smtClean="0"/>
            </a:br>
            <a:r>
              <a:rPr lang="en-US" sz="3200" dirty="0" smtClean="0"/>
              <a:t>Domain Loss now known by MSL from August 9, 2025 conversation with </a:t>
            </a:r>
            <a:r>
              <a:rPr lang="en-US" sz="3200" dirty="0" err="1" smtClean="0"/>
              <a:t>GoDaddy</a:t>
            </a:r>
            <a:r>
              <a:rPr lang="en-US" sz="3200" dirty="0" smtClean="0"/>
              <a:t>. Trying to figure our what to do and how to tell Emily.  </a:t>
            </a: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with non-stop Migraine that started on 20250809 when informed by Ron Vogel of </a:t>
            </a:r>
            <a:r>
              <a:rPr lang="en-US" sz="1800" dirty="0" err="1" smtClean="0"/>
              <a:t>GoDaddy</a:t>
            </a:r>
            <a:r>
              <a:rPr lang="en-US" sz="1800" dirty="0" smtClean="0"/>
              <a:t> that MSL had fail to renew domain in April.  Still in shock and disbelief and trying to understand how they stole my </a:t>
            </a:r>
            <a:r>
              <a:rPr lang="en-US" sz="1800" dirty="0" err="1" smtClean="0"/>
              <a:t>wordpress</a:t>
            </a:r>
            <a:r>
              <a:rPr lang="en-US" sz="1800" dirty="0" smtClean="0"/>
              <a:t> site.  Trying to coordinate a phone call with Emily to explain the mess.</a:t>
            </a:r>
            <a:br>
              <a:rPr lang="en-US" sz="1800" dirty="0" smtClean="0"/>
            </a:br>
            <a:endParaRPr lang="en-US" sz="1800" dirty="0" smtClean="0"/>
          </a:p>
          <a:p>
            <a:endParaRPr lang="en-US" sz="1800" dirty="0"/>
          </a:p>
          <a:p>
            <a:endParaRPr lang="en-US" sz="1800" dirty="0" smtClean="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164219859"/>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12, 2025</a:t>
            </a:r>
            <a:r>
              <a:rPr lang="en-US" dirty="0"/>
              <a:t/>
            </a:r>
            <a:br>
              <a:rPr lang="en-US" dirty="0"/>
            </a:br>
            <a:r>
              <a:rPr lang="en-US" sz="3200" dirty="0"/>
              <a:t>Domain Loss Now Known -- Workers at house mentioned</a:t>
            </a:r>
            <a:r>
              <a:rPr lang="en-US" dirty="0"/>
              <a:t/>
            </a:r>
            <a:br>
              <a:rPr lang="en-US" dirty="0"/>
            </a:br>
            <a:r>
              <a:rPr lang="en-US" sz="2800" b="1" dirty="0"/>
              <a:t>Significance:</a:t>
            </a:r>
            <a:r>
              <a:rPr lang="en-US" sz="2400" dirty="0"/>
              <a:t/>
            </a:r>
            <a:br>
              <a:rPr lang="en-US" sz="2400" dirty="0"/>
            </a:br>
            <a:r>
              <a:rPr lang="en-US" sz="2400" dirty="0"/>
              <a:t>MSL still trying to coordinate call with Emily. Mentions workers at house adding to the chaos and stress during this period.</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45</a:t>
            </a:fld>
            <a:endParaRPr lang="en-US"/>
          </a:p>
        </p:txBody>
      </p:sp>
      <p:pic>
        <p:nvPicPr>
          <p:cNvPr id="3" name="Picture 2" descr="IMG_6459"/>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August 12, 2025</a:t>
            </a:r>
            <a:r>
              <a:rPr lang="en-US" dirty="0" smtClean="0"/>
              <a:t/>
            </a:r>
            <a:br>
              <a:rPr lang="en-US" dirty="0" smtClean="0"/>
            </a:br>
            <a:r>
              <a:rPr lang="en-US" sz="2800" dirty="0" smtClean="0"/>
              <a:t>Domain Loss now known by MSL from August 9, 2025 conversation with </a:t>
            </a:r>
            <a:r>
              <a:rPr lang="en-US" sz="2800" dirty="0" err="1" smtClean="0"/>
              <a:t>GoDaddy</a:t>
            </a:r>
            <a:r>
              <a:rPr lang="en-US" sz="2800" dirty="0" smtClean="0"/>
              <a:t>. Trying to figure our what to do and how to tell Emily</a:t>
            </a:r>
            <a:r>
              <a:rPr lang="en-US" sz="3200" dirty="0" smtClean="0"/>
              <a:t>.  </a:t>
            </a: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with non-stop Migraine that started on 20250809 when informed by Ron Vogel of </a:t>
            </a:r>
            <a:r>
              <a:rPr lang="en-US" sz="1800" dirty="0" err="1" smtClean="0"/>
              <a:t>GoDaddy</a:t>
            </a:r>
            <a:r>
              <a:rPr lang="en-US" sz="1800" dirty="0" smtClean="0"/>
              <a:t> that MSL had fail to renew domain in April.  Still in shock and disbelief and trying to understand how they stole my </a:t>
            </a:r>
            <a:r>
              <a:rPr lang="en-US" sz="1800" dirty="0" err="1" smtClean="0"/>
              <a:t>wordpress</a:t>
            </a:r>
            <a:r>
              <a:rPr lang="en-US" sz="1800" dirty="0" smtClean="0"/>
              <a:t> site.  Still trying to coordinate a phone call with Emily to explain the mess. Mention workers at house.</a:t>
            </a:r>
            <a:br>
              <a:rPr lang="en-US" sz="1800" dirty="0" smtClean="0"/>
            </a:br>
            <a:endParaRPr lang="en-US" sz="1800" dirty="0" smtClean="0"/>
          </a:p>
          <a:p>
            <a:endParaRPr lang="en-US" sz="1800" dirty="0"/>
          </a:p>
          <a:p>
            <a:endParaRPr lang="en-US" sz="1800" dirty="0" smtClean="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368741498"/>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12, 2025</a:t>
            </a:r>
            <a:r>
              <a:rPr lang="en-US" dirty="0"/>
              <a:t/>
            </a:r>
            <a:br>
              <a:rPr lang="en-US" dirty="0"/>
            </a:br>
            <a:r>
              <a:rPr lang="en-US" sz="3200" dirty="0"/>
              <a:t>Domain Loss Now Known -- Continued</a:t>
            </a:r>
            <a:r>
              <a:rPr lang="en-US" dirty="0"/>
              <a:t/>
            </a:r>
            <a:br>
              <a:rPr lang="en-US" dirty="0"/>
            </a:br>
            <a:r>
              <a:rPr lang="en-US" sz="2800" b="1" dirty="0"/>
              <a:t>Significance:</a:t>
            </a:r>
            <a:r>
              <a:rPr lang="en-US" sz="2400" dirty="0"/>
              <a:t/>
            </a:r>
            <a:br>
              <a:rPr lang="en-US" sz="2400" dirty="0"/>
            </a:br>
            <a:r>
              <a:rPr lang="en-US" sz="2400" dirty="0"/>
              <a:t>Continued coordination attempts. MSL managing the domain theft discovery while also managing home renovations and health recovery.</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46</a:t>
            </a:fld>
            <a:endParaRPr lang="en-US"/>
          </a:p>
        </p:txBody>
      </p:sp>
      <p:pic>
        <p:nvPicPr>
          <p:cNvPr id="3" name="Picture 2" descr="IMG_646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August 12, 2025</a:t>
            </a:r>
            <a:r>
              <a:rPr lang="en-US" dirty="0" smtClean="0"/>
              <a:t/>
            </a:r>
            <a:br>
              <a:rPr lang="en-US" dirty="0" smtClean="0"/>
            </a:br>
            <a:r>
              <a:rPr lang="en-US" sz="2800" dirty="0" smtClean="0"/>
              <a:t>Domain Loss now known by MSL from August 9, 2025 conversation with </a:t>
            </a:r>
            <a:r>
              <a:rPr lang="en-US" sz="2800" dirty="0" err="1" smtClean="0"/>
              <a:t>GoDaddy</a:t>
            </a:r>
            <a:r>
              <a:rPr lang="en-US" sz="2800" dirty="0" smtClean="0"/>
              <a:t>. Trying to figure our what to do and how to tell Emily</a:t>
            </a:r>
            <a:r>
              <a:rPr lang="en-US" sz="3200" dirty="0" smtClean="0"/>
              <a:t>.  </a:t>
            </a: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with non-stop Migraine that started on 20250809 when informed by Ron Vogel of </a:t>
            </a:r>
            <a:r>
              <a:rPr lang="en-US" sz="1800" dirty="0" err="1" smtClean="0"/>
              <a:t>GoDaddy</a:t>
            </a:r>
            <a:r>
              <a:rPr lang="en-US" sz="1800" dirty="0" smtClean="0"/>
              <a:t> that MSL had fail to renew domain in April.  Still in shock and disbelief and trying to understand how they stole my </a:t>
            </a:r>
            <a:r>
              <a:rPr lang="en-US" sz="1800" dirty="0" err="1" smtClean="0"/>
              <a:t>wordpress</a:t>
            </a:r>
            <a:r>
              <a:rPr lang="en-US" sz="1800" dirty="0" smtClean="0"/>
              <a:t> site.  Still trying to coordinate a phone call with Emily to explain the mess. Mention workers at house.</a:t>
            </a:r>
            <a:br>
              <a:rPr lang="en-US" sz="1800" dirty="0" smtClean="0"/>
            </a:br>
            <a:endParaRPr lang="en-US" sz="1800" dirty="0" smtClean="0"/>
          </a:p>
          <a:p>
            <a:endParaRPr lang="en-US" sz="1800" dirty="0"/>
          </a:p>
          <a:p>
            <a:endParaRPr lang="en-US" sz="1800" dirty="0" smtClean="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281071407"/>
      </p:ext>
    </p:extLst>
  </p:cSld>
  <p:clrMapOvr>
    <a:masterClrMapping/>
  </p:clrMapOvr>
  <p:transition spd="med">
    <p:pull/>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13, 2025</a:t>
            </a:r>
            <a:r>
              <a:rPr lang="en-US" dirty="0"/>
              <a:t/>
            </a:r>
            <a:br>
              <a:rPr lang="en-US" dirty="0"/>
            </a:br>
            <a:r>
              <a:rPr lang="en-US" sz="3200" dirty="0"/>
              <a:t>Domain Loss Now Known -- Bennett's family returns from Brazil</a:t>
            </a:r>
            <a:r>
              <a:rPr lang="en-US" dirty="0"/>
              <a:t/>
            </a:r>
            <a:br>
              <a:rPr lang="en-US" dirty="0"/>
            </a:br>
            <a:r>
              <a:rPr lang="en-US" sz="2800" b="1" dirty="0"/>
              <a:t>Significance:</a:t>
            </a:r>
            <a:r>
              <a:rPr lang="en-US" sz="2400" dirty="0"/>
              <a:t/>
            </a:r>
            <a:br>
              <a:rPr lang="en-US" sz="2400" dirty="0"/>
            </a:br>
            <a:r>
              <a:rPr lang="en-US" sz="2400" dirty="0"/>
              <a:t>MSL postpones call with Emily because son Bennett and family are returning from Brazil. Shows the personal context during this difficult period.</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47</a:t>
            </a:fld>
            <a:endParaRPr lang="en-US"/>
          </a:p>
        </p:txBody>
      </p:sp>
      <p:pic>
        <p:nvPicPr>
          <p:cNvPr id="3" name="Picture 2" descr="IMG_646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6344564"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August 13, 2025</a:t>
            </a:r>
            <a:r>
              <a:rPr lang="en-US" dirty="0" smtClean="0"/>
              <a:t/>
            </a:r>
            <a:br>
              <a:rPr lang="en-US" dirty="0" smtClean="0"/>
            </a:br>
            <a:r>
              <a:rPr lang="en-US" sz="2800" dirty="0" smtClean="0"/>
              <a:t>Domain Loss now known by MSL from August 9, 2025 conversation with </a:t>
            </a:r>
            <a:r>
              <a:rPr lang="en-US" sz="2800" dirty="0" err="1" smtClean="0"/>
              <a:t>GoDaddy</a:t>
            </a:r>
            <a:r>
              <a:rPr lang="en-US" sz="2800" dirty="0" smtClean="0"/>
              <a:t>. Trying to figure our what to do and how to tell Emily</a:t>
            </a:r>
            <a:r>
              <a:rPr lang="en-US" sz="3200" dirty="0" smtClean="0"/>
              <a:t>.  </a:t>
            </a:r>
            <a:r>
              <a:rPr lang="en-US" dirty="0" smtClean="0"/>
              <a:t/>
            </a:r>
            <a:br>
              <a:rPr lang="en-US" dirty="0" smtClean="0"/>
            </a:br>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1800" dirty="0" smtClean="0"/>
              <a:t>MSL with non-stop Migraine that started on 20250809 when informed by Ron Vogel of </a:t>
            </a:r>
            <a:r>
              <a:rPr lang="en-US" sz="1800" dirty="0" err="1" smtClean="0"/>
              <a:t>GoDaddy</a:t>
            </a:r>
            <a:r>
              <a:rPr lang="en-US" sz="1800" dirty="0" smtClean="0"/>
              <a:t> that MSL had fail to renew domain in April.  Still in shock and disbelief and trying to understand how they stole my </a:t>
            </a:r>
            <a:r>
              <a:rPr lang="en-US" sz="1800" dirty="0" err="1" smtClean="0"/>
              <a:t>wordpress</a:t>
            </a:r>
            <a:r>
              <a:rPr lang="en-US" sz="1800" dirty="0" smtClean="0"/>
              <a:t> site.  Still trying to coordinate a phone call with Emily to explain the mess. Mention son et al are back from Brazil so need to postpone phone call.</a:t>
            </a:r>
            <a:br>
              <a:rPr lang="en-US" sz="1800" dirty="0" smtClean="0"/>
            </a:br>
            <a:endParaRPr lang="en-US" sz="1800" dirty="0" smtClean="0"/>
          </a:p>
          <a:p>
            <a:endParaRPr lang="en-US" sz="1800" dirty="0"/>
          </a:p>
          <a:p>
            <a:endParaRPr lang="en-US" sz="1800" dirty="0" smtClean="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859492176"/>
      </p:ext>
    </p:extLst>
  </p:cSld>
  <p:clrMapOvr>
    <a:masterClrMapping/>
  </p:clrMapOvr>
  <p:transition spd="med">
    <p:pull/>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18, 2025</a:t>
            </a:r>
            <a:r>
              <a:rPr lang="en-US" dirty="0"/>
              <a:t/>
            </a:r>
            <a:br>
              <a:rPr lang="en-US" dirty="0"/>
            </a:br>
            <a:r>
              <a:rPr lang="en-US" sz="3200" dirty="0"/>
              <a:t>Domain Loss Now Known -- Still coordinating</a:t>
            </a:r>
            <a:r>
              <a:rPr lang="en-US" dirty="0"/>
              <a:t/>
            </a:r>
            <a:br>
              <a:rPr lang="en-US" dirty="0"/>
            </a:br>
            <a:r>
              <a:rPr lang="en-US" sz="2800" b="1" dirty="0"/>
              <a:t>Significance:</a:t>
            </a:r>
            <a:r>
              <a:rPr lang="en-US" sz="2400" dirty="0"/>
              <a:t/>
            </a:r>
            <a:br>
              <a:rPr lang="en-US" sz="2400" dirty="0"/>
            </a:br>
            <a:r>
              <a:rPr lang="en-US" sz="2400" dirty="0"/>
              <a:t>MSL still working to find the right time to tell Emily about the domain loss. Protecting her niece while managing her own distress.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48</a:t>
            </a:fld>
            <a:endParaRPr lang="en-US"/>
          </a:p>
        </p:txBody>
      </p:sp>
      <p:pic>
        <p:nvPicPr>
          <p:cNvPr id="3" name="Picture 2" descr="IMG_646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7248571"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August 18, 2025</a:t>
            </a:r>
            <a:r>
              <a:rPr lang="en-US" dirty="0" smtClean="0"/>
              <a:t/>
            </a:r>
            <a:br>
              <a:rPr lang="en-US" dirty="0" smtClean="0"/>
            </a:br>
            <a:r>
              <a:rPr lang="en-US" sz="2800" dirty="0" smtClean="0"/>
              <a:t>Domain Loss now known by MSL from August 9, 2025 conversation with </a:t>
            </a:r>
            <a:r>
              <a:rPr lang="en-US" sz="2800" dirty="0" err="1" smtClean="0"/>
              <a:t>GoDaddy</a:t>
            </a:r>
            <a:r>
              <a:rPr lang="en-US" sz="2800" dirty="0" smtClean="0"/>
              <a:t>. Trying to figure our what to do and how to tell Emily</a:t>
            </a:r>
            <a:r>
              <a:rPr lang="en-US" sz="3200" dirty="0" smtClean="0"/>
              <a:t>.  </a:t>
            </a:r>
          </a:p>
          <a:p>
            <a:r>
              <a:rPr lang="en-US" dirty="0" smtClean="0"/>
              <a:t/>
            </a:r>
            <a:br>
              <a:rPr lang="en-US" dirty="0" smtClean="0"/>
            </a:br>
            <a:r>
              <a:rPr lang="en-US" sz="3200" b="1" dirty="0" err="1" smtClean="0"/>
              <a:t>Signifcance</a:t>
            </a:r>
            <a:r>
              <a:rPr lang="en-US" sz="3200" b="1" dirty="0" smtClean="0"/>
              <a:t>:</a:t>
            </a:r>
            <a:r>
              <a:rPr lang="en-US" sz="2800" dirty="0" smtClean="0"/>
              <a:t/>
            </a:r>
            <a:br>
              <a:rPr lang="en-US" sz="2800" dirty="0" smtClean="0"/>
            </a:br>
            <a:r>
              <a:rPr lang="en-US" sz="2200" dirty="0" smtClean="0"/>
              <a:t>MSL with non-stop Migraine that started on 20250809 when informed by Ron Vogel of </a:t>
            </a:r>
            <a:r>
              <a:rPr lang="en-US" sz="2200" dirty="0" err="1" smtClean="0"/>
              <a:t>GoDaddy</a:t>
            </a:r>
            <a:r>
              <a:rPr lang="en-US" sz="2200" dirty="0" smtClean="0"/>
              <a:t> that MSL had fail to renew domain in April.  Still in shock and disbelief and trying to understand how they stole my </a:t>
            </a:r>
            <a:r>
              <a:rPr lang="en-US" sz="2200" dirty="0" err="1" smtClean="0"/>
              <a:t>wordpress</a:t>
            </a:r>
            <a:r>
              <a:rPr lang="en-US" sz="2200" dirty="0" smtClean="0"/>
              <a:t> site.  Still trying to coordinate a phone call with Emily to explain the mess. Mention son et al are back from Brazil so need to postpone phone call.</a:t>
            </a:r>
            <a:br>
              <a:rPr lang="en-US" sz="2200" dirty="0" smtClean="0"/>
            </a:br>
            <a:endParaRPr lang="en-US" sz="2200" dirty="0" smtClean="0"/>
          </a:p>
          <a:p>
            <a:endParaRPr lang="en-US" sz="1800" dirty="0"/>
          </a:p>
          <a:p>
            <a:endParaRPr lang="en-US" sz="1800" dirty="0" smtClean="0"/>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493648153"/>
      </p:ext>
    </p:extLst>
  </p:cSld>
  <p:clrMapOvr>
    <a:masterClrMapping/>
  </p:clrMapOvr>
  <p:transition spd="med">
    <p:pull/>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18, 2025</a:t>
            </a:r>
            <a:r>
              <a:rPr lang="en-US" dirty="0"/>
              <a:t/>
            </a:r>
            <a:br>
              <a:rPr lang="en-US" dirty="0"/>
            </a:br>
            <a:r>
              <a:rPr lang="en-US" sz="3200" dirty="0"/>
              <a:t>Emily working on pet profiles -- August 20th birthday approaching</a:t>
            </a:r>
            <a:r>
              <a:rPr lang="en-US" dirty="0"/>
              <a:t/>
            </a:r>
            <a:br>
              <a:rPr lang="en-US" dirty="0"/>
            </a:br>
            <a:r>
              <a:rPr lang="en-US" sz="2800" b="1" dirty="0"/>
              <a:t>Significance:</a:t>
            </a:r>
            <a:r>
              <a:rPr lang="en-US" sz="2400" dirty="0"/>
              <a:t/>
            </a:r>
            <a:br>
              <a:rPr lang="en-US" sz="2400" dirty="0"/>
            </a:br>
            <a:r>
              <a:rPr lang="en-US" sz="2400" dirty="0"/>
              <a:t>SIGNIFICANT: Emily is actively working on pet profiles in Word for the website -- further proof the site was not abandoned. Her 40th birthday was August 20, 2025.</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49</a:t>
            </a:fld>
            <a:endParaRPr lang="en-US"/>
          </a:p>
        </p:txBody>
      </p:sp>
      <p:pic>
        <p:nvPicPr>
          <p:cNvPr id="3" name="Picture 2" descr="IMG_646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1" y="0"/>
            <a:ext cx="7407797"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August 18, 2025</a:t>
            </a:r>
            <a:r>
              <a:rPr lang="en-US" dirty="0" smtClean="0"/>
              <a:t/>
            </a:r>
            <a:br>
              <a:rPr lang="en-US" dirty="0" smtClean="0"/>
            </a:br>
            <a:r>
              <a:rPr lang="en-US" sz="2800" dirty="0" smtClean="0"/>
              <a:t>Domain Loss now known by MSL from August 9, 2025 conversation with </a:t>
            </a:r>
            <a:r>
              <a:rPr lang="en-US" sz="2800" dirty="0" err="1" smtClean="0"/>
              <a:t>GoDaddy</a:t>
            </a:r>
            <a:r>
              <a:rPr lang="en-US" sz="2800" dirty="0" smtClean="0"/>
              <a:t>. Trying to figure our what to do and how to tell Emily</a:t>
            </a:r>
            <a:r>
              <a:rPr lang="en-US" sz="3200" dirty="0" smtClean="0"/>
              <a:t>.  Her 40</a:t>
            </a:r>
            <a:r>
              <a:rPr lang="en-US" sz="3200" baseline="30000" dirty="0" smtClean="0"/>
              <a:t>th</a:t>
            </a:r>
            <a:r>
              <a:rPr lang="en-US" sz="3200" dirty="0" smtClean="0"/>
              <a:t> Birthday was August 20, 2025</a:t>
            </a:r>
            <a:br>
              <a:rPr lang="en-US" sz="3200" dirty="0" smtClean="0"/>
            </a:br>
            <a:endParaRPr lang="en-US" sz="3200" dirty="0" smtClean="0"/>
          </a:p>
          <a:p>
            <a:r>
              <a:rPr lang="en-US" sz="3200" b="1" dirty="0" err="1" smtClean="0"/>
              <a:t>Signifcance</a:t>
            </a:r>
            <a:r>
              <a:rPr lang="en-US" sz="3200" b="1" dirty="0" smtClean="0"/>
              <a:t>:</a:t>
            </a:r>
            <a:r>
              <a:rPr lang="en-US" sz="2800" dirty="0" smtClean="0"/>
              <a:t/>
            </a:r>
            <a:br>
              <a:rPr lang="en-US" sz="2800" dirty="0" smtClean="0"/>
            </a:br>
            <a:r>
              <a:rPr lang="en-US" sz="2400" dirty="0" smtClean="0"/>
              <a:t>MSL with non-stop Migraine that started on 20250809 when informed by Ron Vogel of </a:t>
            </a:r>
            <a:r>
              <a:rPr lang="en-US" sz="2400" dirty="0" err="1" smtClean="0"/>
              <a:t>GoDaddy</a:t>
            </a:r>
            <a:r>
              <a:rPr lang="en-US" sz="2400" dirty="0" smtClean="0"/>
              <a:t> that MSL had fail to renew domain in April.  Still in shock and disbelief and trying to understand how they stole my </a:t>
            </a:r>
            <a:r>
              <a:rPr lang="en-US" sz="2400" dirty="0" err="1" smtClean="0"/>
              <a:t>wordpress</a:t>
            </a:r>
            <a:r>
              <a:rPr lang="en-US" sz="2400" dirty="0" smtClean="0"/>
              <a:t> site.  Still trying to coordinate a phone call with Emily to explain the mess. Emily is working on pet profiles in Word, MSL working on workaround.</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176113513"/>
      </p:ext>
    </p:extLst>
  </p:cSld>
  <p:clrMapOvr>
    <a:masterClrMapping/>
  </p:clrMapOvr>
  <p:transition spd="med">
    <p:pull/>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20, 2025</a:t>
            </a:r>
            <a:r>
              <a:rPr lang="en-US" dirty="0"/>
              <a:t/>
            </a:r>
            <a:br>
              <a:rPr lang="en-US" dirty="0"/>
            </a:br>
            <a:r>
              <a:rPr lang="en-US" sz="3200" dirty="0"/>
              <a:t>Emily's 40th Birthday -- Domain Loss Still Undisclosed</a:t>
            </a:r>
            <a:r>
              <a:rPr lang="en-US" dirty="0"/>
              <a:t/>
            </a:r>
            <a:br>
              <a:rPr lang="en-US" dirty="0"/>
            </a:br>
            <a:r>
              <a:rPr lang="en-US" sz="2800" b="1" dirty="0"/>
              <a:t>Significance:</a:t>
            </a:r>
            <a:r>
              <a:rPr lang="en-US" sz="2400" dirty="0"/>
              <a:t/>
            </a:r>
            <a:br>
              <a:rPr lang="en-US" sz="2400" dirty="0"/>
            </a:br>
            <a:r>
              <a:rPr lang="en-US" sz="2400" dirty="0"/>
              <a:t>SIGNIFICANT: Emily's 40th birthday. MSL has still not been able to tell her about the domain loss. The emotional weight of this moment is part of the damages case.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50</a:t>
            </a:fld>
            <a:endParaRPr lang="en-US"/>
          </a:p>
        </p:txBody>
      </p:sp>
      <p:pic>
        <p:nvPicPr>
          <p:cNvPr id="3" name="Picture 2" descr="IMG_646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6" name="Title 1"/>
          <p:cNvSpPr txBox="1">
            <a:spLocks/>
          </p:cNvSpPr>
          <p:nvPr/>
        </p:nvSpPr>
        <p:spPr>
          <a:xfrm>
            <a:off x="0" y="0"/>
            <a:ext cx="7248572" cy="6858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August 20, 2025</a:t>
            </a:r>
            <a:r>
              <a:rPr lang="en-US" dirty="0" smtClean="0"/>
              <a:t/>
            </a:r>
            <a:br>
              <a:rPr lang="en-US" dirty="0" smtClean="0"/>
            </a:br>
            <a:r>
              <a:rPr lang="en-US" sz="2800" dirty="0" smtClean="0"/>
              <a:t>Domain Loss now known by MSL from August 9, 2025 conversation with </a:t>
            </a:r>
            <a:r>
              <a:rPr lang="en-US" sz="2800" dirty="0" err="1" smtClean="0"/>
              <a:t>GoDaddy</a:t>
            </a:r>
            <a:r>
              <a:rPr lang="en-US" sz="2800" dirty="0" smtClean="0"/>
              <a:t>. Trying to figure our what to do and how to tell Emily</a:t>
            </a:r>
            <a:r>
              <a:rPr lang="en-US" sz="3200" dirty="0" smtClean="0"/>
              <a:t>.  Her 40</a:t>
            </a:r>
            <a:r>
              <a:rPr lang="en-US" sz="3200" baseline="30000" dirty="0" smtClean="0"/>
              <a:t>th</a:t>
            </a:r>
            <a:r>
              <a:rPr lang="en-US" sz="3200" dirty="0" smtClean="0"/>
              <a:t> Birthday was August 20, 2025</a:t>
            </a:r>
            <a:br>
              <a:rPr lang="en-US" sz="3200" dirty="0" smtClean="0"/>
            </a:br>
            <a:endParaRPr lang="en-US" sz="3200" dirty="0" smtClean="0"/>
          </a:p>
          <a:p>
            <a:r>
              <a:rPr lang="en-US" sz="3200" b="1" dirty="0" err="1" smtClean="0"/>
              <a:t>Signifcance</a:t>
            </a:r>
            <a:r>
              <a:rPr lang="en-US" sz="3200" b="1" dirty="0" smtClean="0"/>
              <a:t>:</a:t>
            </a:r>
            <a:r>
              <a:rPr lang="en-US" sz="2800" dirty="0" smtClean="0"/>
              <a:t/>
            </a:r>
            <a:br>
              <a:rPr lang="en-US" sz="2800" dirty="0" smtClean="0"/>
            </a:br>
            <a:r>
              <a:rPr lang="en-US" sz="2400" dirty="0" smtClean="0"/>
              <a:t>Still trying to find time with Emily’s work schedule to discuss the loss.  </a:t>
            </a:r>
          </a:p>
        </p:txBody>
      </p:sp>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139404306"/>
      </p:ext>
    </p:extLst>
  </p:cSld>
  <p:clrMapOvr>
    <a:masterClrMapping/>
  </p:clrMapOvr>
  <p:transition spd="med">
    <p:pull/>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2025</a:t>
            </a:r>
            <a:r>
              <a:rPr lang="en-US" dirty="0"/>
              <a:t/>
            </a:r>
            <a:br>
              <a:rPr lang="en-US" dirty="0"/>
            </a:br>
            <a:r>
              <a:rPr lang="en-US" sz="3200" dirty="0"/>
              <a:t>Continued iMessage Evidence</a:t>
            </a:r>
            <a:r>
              <a:rPr lang="en-US" dirty="0"/>
              <a:t/>
            </a:r>
            <a:br>
              <a:rPr lang="en-US" dirty="0"/>
            </a:br>
            <a:r>
              <a:rPr lang="en-US" sz="2800" b="1" dirty="0"/>
              <a:t>Significance:</a:t>
            </a:r>
            <a:r>
              <a:rPr lang="en-US" sz="2400" dirty="0"/>
              <a:t/>
            </a:r>
            <a:br>
              <a:rPr lang="en-US" sz="2400" dirty="0"/>
            </a:br>
            <a:r>
              <a:rPr lang="en-US" sz="2400" dirty="0"/>
              <a:t>Continued documentation of communications during the period following domain loss discovery.</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51</a:t>
            </a:fld>
            <a:endParaRPr lang="en-US"/>
          </a:p>
        </p:txBody>
      </p:sp>
      <p:pic>
        <p:nvPicPr>
          <p:cNvPr id="3" name="Picture 2" descr="IMG_646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670814160"/>
      </p:ext>
    </p:extLst>
  </p:cSld>
  <p:clrMapOvr>
    <a:masterClrMapping/>
  </p:clrMapOvr>
  <p:transition spd="med">
    <p:pull/>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August 2025</a:t>
            </a:r>
            <a:r>
              <a:rPr lang="en-US" dirty="0"/>
              <a:t/>
            </a:r>
            <a:br>
              <a:rPr lang="en-US" dirty="0"/>
            </a:br>
            <a:r>
              <a:rPr lang="en-US" sz="3200" dirty="0"/>
              <a:t>Continued iMessage Evidence</a:t>
            </a:r>
            <a:r>
              <a:rPr lang="en-US" dirty="0"/>
              <a:t/>
            </a:r>
            <a:br>
              <a:rPr lang="en-US" dirty="0"/>
            </a:br>
            <a:r>
              <a:rPr lang="en-US" sz="2800" b="1" dirty="0"/>
              <a:t>Significance:</a:t>
            </a:r>
            <a:r>
              <a:rPr lang="en-US" sz="2400" dirty="0"/>
              <a:t/>
            </a:r>
            <a:br>
              <a:rPr lang="en-US" sz="2400" dirty="0"/>
            </a:br>
            <a:r>
              <a:rPr lang="en-US" sz="2400" dirty="0"/>
              <a:t>Continued documentation of communications during the period following domain loss discovery.</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52</a:t>
            </a:fld>
            <a:endParaRPr lang="en-US"/>
          </a:p>
        </p:txBody>
      </p:sp>
      <p:pic>
        <p:nvPicPr>
          <p:cNvPr id="3" name="Picture 2" descr="IMG_646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4" name="Footer Placeholder 3"/>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497457437"/>
      </p:ext>
    </p:extLst>
  </p:cSld>
  <p:clrMapOvr>
    <a:masterClrMapping/>
  </p:clrMapOvr>
  <p:transition spd="med">
    <p:pull/>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2025 -- Domain Loss Now Known</a:t>
            </a:r>
            <a:r>
              <a:rPr lang="en-US" dirty="0"/>
              <a:t/>
            </a:r>
            <a:br>
              <a:rPr lang="en-US" dirty="0"/>
            </a:br>
            <a:r>
              <a:rPr lang="en-US" sz="2800" b="1" dirty="0"/>
              <a:t>Significance:</a:t>
            </a:r>
            <a:r>
              <a:rPr lang="en-US" sz="2200" dirty="0"/>
              <a:t/>
            </a:r>
            <a:br>
              <a:rPr lang="en-US" sz="2200" dirty="0"/>
            </a:br>
            <a:r>
              <a:rPr lang="en-US" sz="2200" dirty="0"/>
              <a:t>Continued iMessage evidence from August 2025. Margaret has learned of the domain loss and is managing the shock, the migraines, and the process of telling Emily.</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53</a:t>
            </a:fld>
            <a:endParaRPr lang="en-US"/>
          </a:p>
        </p:txBody>
      </p:sp>
      <p:pic>
        <p:nvPicPr>
          <p:cNvPr id="3" name="Picture 2" descr="IMG_646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240714429"/>
      </p:ext>
    </p:extLst>
  </p:cSld>
  <p:clrMapOvr>
    <a:masterClrMapping/>
  </p:clrMapOvr>
  <p:transition spd="med">
    <p:pull/>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54</a:t>
            </a:fld>
            <a:endParaRPr lang="en-US"/>
          </a:p>
        </p:txBody>
      </p:sp>
      <p:pic>
        <p:nvPicPr>
          <p:cNvPr id="3" name="Picture 2" descr="IMG_646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113951844"/>
      </p:ext>
    </p:extLst>
  </p:cSld>
  <p:clrMapOvr>
    <a:masterClrMapping/>
  </p:clrMapOvr>
  <p:transition spd="med">
    <p:pull/>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55</a:t>
            </a:fld>
            <a:endParaRPr lang="en-US"/>
          </a:p>
        </p:txBody>
      </p:sp>
      <p:pic>
        <p:nvPicPr>
          <p:cNvPr id="3" name="Picture 2" descr="IMG_647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990517801"/>
      </p:ext>
    </p:extLst>
  </p:cSld>
  <p:clrMapOvr>
    <a:masterClrMapping/>
  </p:clrMapOvr>
  <p:transition spd="med">
    <p:pull/>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56</a:t>
            </a:fld>
            <a:endParaRPr lang="en-US"/>
          </a:p>
        </p:txBody>
      </p:sp>
      <p:pic>
        <p:nvPicPr>
          <p:cNvPr id="3" name="Picture 2" descr="IMG_647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815447501"/>
      </p:ext>
    </p:extLst>
  </p:cSld>
  <p:clrMapOvr>
    <a:masterClrMapping/>
  </p:clrMapOvr>
  <p:transition spd="med">
    <p:pull/>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57</a:t>
            </a:fld>
            <a:endParaRPr lang="en-US"/>
          </a:p>
        </p:txBody>
      </p:sp>
      <p:pic>
        <p:nvPicPr>
          <p:cNvPr id="3" name="Picture 2" descr="IMG_647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029186943"/>
      </p:ext>
    </p:extLst>
  </p:cSld>
  <p:clrMapOvr>
    <a:masterClrMapping/>
  </p:clrMapOvr>
  <p:transition spd="med">
    <p:pull/>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58</a:t>
            </a:fld>
            <a:endParaRPr lang="en-US"/>
          </a:p>
        </p:txBody>
      </p:sp>
      <p:pic>
        <p:nvPicPr>
          <p:cNvPr id="3" name="Picture 2" descr="IMG_647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644097004"/>
      </p:ext>
    </p:extLst>
  </p:cSld>
  <p:clrMapOvr>
    <a:masterClrMapping/>
  </p:clrMapOvr>
  <p:transition spd="med">
    <p:pull/>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59</a:t>
            </a:fld>
            <a:endParaRPr lang="en-US"/>
          </a:p>
        </p:txBody>
      </p:sp>
      <p:pic>
        <p:nvPicPr>
          <p:cNvPr id="3" name="Picture 2" descr="IMG_647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030052693"/>
      </p:ext>
    </p:extLst>
  </p:cSld>
  <p:clrMapOvr>
    <a:masterClrMapping/>
  </p:clrMapOvr>
  <p:transition spd="med">
    <p:pull/>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60</a:t>
            </a:fld>
            <a:endParaRPr lang="en-US"/>
          </a:p>
        </p:txBody>
      </p:sp>
      <p:pic>
        <p:nvPicPr>
          <p:cNvPr id="3" name="Picture 2" descr="IMG_647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986685453"/>
      </p:ext>
    </p:extLst>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61</a:t>
            </a:fld>
            <a:endParaRPr lang="en-US"/>
          </a:p>
        </p:txBody>
      </p:sp>
      <p:pic>
        <p:nvPicPr>
          <p:cNvPr id="3" name="Picture 2" descr="IMG_647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309291713"/>
      </p:ext>
    </p:extLst>
  </p:cSld>
  <p:clrMapOvr>
    <a:masterClrMapping/>
  </p:clrMapOvr>
  <p:transition spd="med">
    <p:pull/>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62</a:t>
            </a:fld>
            <a:endParaRPr lang="en-US"/>
          </a:p>
        </p:txBody>
      </p:sp>
      <p:pic>
        <p:nvPicPr>
          <p:cNvPr id="3" name="Picture 2" descr="IMG_647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846974515"/>
      </p:ext>
    </p:extLst>
  </p:cSld>
  <p:clrMapOvr>
    <a:masterClrMapping/>
  </p:clrMapOvr>
  <p:transition spd="med">
    <p:pull/>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63</a:t>
            </a:fld>
            <a:endParaRPr lang="en-US"/>
          </a:p>
        </p:txBody>
      </p:sp>
      <p:pic>
        <p:nvPicPr>
          <p:cNvPr id="3" name="Picture 2" descr="IMG_647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550588129"/>
      </p:ext>
    </p:extLst>
  </p:cSld>
  <p:clrMapOvr>
    <a:masterClrMapping/>
  </p:clrMapOvr>
  <p:transition spd="med">
    <p:pull/>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64</a:t>
            </a:fld>
            <a:endParaRPr lang="en-US"/>
          </a:p>
        </p:txBody>
      </p:sp>
      <p:pic>
        <p:nvPicPr>
          <p:cNvPr id="3" name="Picture 2" descr="IMG_647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626206622"/>
      </p:ext>
    </p:extLst>
  </p:cSld>
  <p:clrMapOvr>
    <a:masterClrMapping/>
  </p:clrMapOvr>
  <p:transition spd="med">
    <p:pull/>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65</a:t>
            </a:fld>
            <a:endParaRPr lang="en-US"/>
          </a:p>
        </p:txBody>
      </p:sp>
      <p:pic>
        <p:nvPicPr>
          <p:cNvPr id="3" name="Picture 2" descr="IMG_648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404580830"/>
      </p:ext>
    </p:extLst>
  </p:cSld>
  <p:clrMapOvr>
    <a:masterClrMapping/>
  </p:clrMapOvr>
  <p:transition spd="med">
    <p:pull/>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66</a:t>
            </a:fld>
            <a:endParaRPr lang="en-US"/>
          </a:p>
        </p:txBody>
      </p:sp>
      <p:pic>
        <p:nvPicPr>
          <p:cNvPr id="3" name="Picture 2" descr="IMG_648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063048052"/>
      </p:ext>
    </p:extLst>
  </p:cSld>
  <p:clrMapOvr>
    <a:masterClrMapping/>
  </p:clrMapOvr>
  <p:transition spd="med">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67</a:t>
            </a:fld>
            <a:endParaRPr lang="en-US"/>
          </a:p>
        </p:txBody>
      </p:sp>
      <p:pic>
        <p:nvPicPr>
          <p:cNvPr id="3" name="Picture 2" descr="IMG_648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45791572"/>
      </p:ext>
    </p:extLst>
  </p:cSld>
  <p:clrMapOvr>
    <a:masterClrMapping/>
  </p:clrMapOvr>
  <p:transition spd="med">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68</a:t>
            </a:fld>
            <a:endParaRPr lang="en-US"/>
          </a:p>
        </p:txBody>
      </p:sp>
      <p:pic>
        <p:nvPicPr>
          <p:cNvPr id="3" name="Picture 2" descr="IMG_648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651599375"/>
      </p:ext>
    </p:extLst>
  </p:cSld>
  <p:clrMapOvr>
    <a:masterClrMapping/>
  </p:clrMapOvr>
  <p:transition spd="med">
    <p:pull/>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69</a:t>
            </a:fld>
            <a:endParaRPr lang="en-US"/>
          </a:p>
        </p:txBody>
      </p:sp>
      <p:pic>
        <p:nvPicPr>
          <p:cNvPr id="3" name="Picture 2" descr="IMG_648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694801300"/>
      </p:ext>
    </p:extLst>
  </p:cSld>
  <p:clrMapOvr>
    <a:masterClrMapping/>
  </p:clrMapOvr>
  <p:transition spd="med">
    <p:pull/>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70</a:t>
            </a:fld>
            <a:endParaRPr lang="en-US"/>
          </a:p>
        </p:txBody>
      </p:sp>
      <p:pic>
        <p:nvPicPr>
          <p:cNvPr id="3" name="Picture 2" descr="IMG_648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742703214"/>
      </p:ext>
    </p:extLst>
  </p:cSld>
  <p:clrMapOvr>
    <a:masterClrMapping/>
  </p:clrMapOvr>
  <p:transition spd="med">
    <p:pull/>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71</a:t>
            </a:fld>
            <a:endParaRPr lang="en-US"/>
          </a:p>
        </p:txBody>
      </p:sp>
      <p:pic>
        <p:nvPicPr>
          <p:cNvPr id="3" name="Picture 2" descr="IMG_648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647850431"/>
      </p:ext>
    </p:extLst>
  </p:cSld>
  <p:clrMapOvr>
    <a:masterClrMapping/>
  </p:clrMapOvr>
  <p:transition spd="med">
    <p:pull/>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72</a:t>
            </a:fld>
            <a:endParaRPr lang="en-US"/>
          </a:p>
        </p:txBody>
      </p:sp>
      <p:pic>
        <p:nvPicPr>
          <p:cNvPr id="3" name="Picture 2" descr="IMG_648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1157919"/>
      </p:ext>
    </p:extLst>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73</a:t>
            </a:fld>
            <a:endParaRPr lang="en-US"/>
          </a:p>
        </p:txBody>
      </p:sp>
      <p:pic>
        <p:nvPicPr>
          <p:cNvPr id="3" name="Picture 2" descr="IMG_648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248772089"/>
      </p:ext>
    </p:extLst>
  </p:cSld>
  <p:clrMapOvr>
    <a:masterClrMapping/>
  </p:clrMapOvr>
  <p:transition spd="med">
    <p:pull/>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74</a:t>
            </a:fld>
            <a:endParaRPr lang="en-US"/>
          </a:p>
        </p:txBody>
      </p:sp>
      <p:pic>
        <p:nvPicPr>
          <p:cNvPr id="3" name="Picture 2" descr="IMG_648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967952936"/>
      </p:ext>
    </p:extLst>
  </p:cSld>
  <p:clrMapOvr>
    <a:masterClrMapping/>
  </p:clrMapOvr>
  <p:transition spd="med">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75</a:t>
            </a:fld>
            <a:endParaRPr lang="en-US"/>
          </a:p>
        </p:txBody>
      </p:sp>
      <p:pic>
        <p:nvPicPr>
          <p:cNvPr id="3" name="Picture 2" descr="IMG_649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58657221"/>
      </p:ext>
    </p:extLst>
  </p:cSld>
  <p:clrMapOvr>
    <a:masterClrMapping/>
  </p:clrMapOvr>
  <p:transition spd="med">
    <p:pull/>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76</a:t>
            </a:fld>
            <a:endParaRPr lang="en-US"/>
          </a:p>
        </p:txBody>
      </p:sp>
      <p:pic>
        <p:nvPicPr>
          <p:cNvPr id="3" name="Picture 2" descr="IMG_649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629476632"/>
      </p:ext>
    </p:extLst>
  </p:cSld>
  <p:clrMapOvr>
    <a:masterClrMapping/>
  </p:clrMapOvr>
  <p:transition spd="med">
    <p:pull/>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77</a:t>
            </a:fld>
            <a:endParaRPr lang="en-US"/>
          </a:p>
        </p:txBody>
      </p:sp>
      <p:pic>
        <p:nvPicPr>
          <p:cNvPr id="3" name="Picture 2" descr="IMG_649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571969981"/>
      </p:ext>
    </p:extLst>
  </p:cSld>
  <p:clrMapOvr>
    <a:masterClrMapping/>
  </p:clrMapOvr>
  <p:transition spd="med">
    <p:pull/>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78</a:t>
            </a:fld>
            <a:endParaRPr lang="en-US"/>
          </a:p>
        </p:txBody>
      </p:sp>
      <p:pic>
        <p:nvPicPr>
          <p:cNvPr id="3" name="Picture 2" descr="IMG_649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813341711"/>
      </p:ext>
    </p:extLst>
  </p:cSld>
  <p:clrMapOvr>
    <a:masterClrMapping/>
  </p:clrMapOvr>
  <p:transition spd="med">
    <p:pull/>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79</a:t>
            </a:fld>
            <a:endParaRPr lang="en-US"/>
          </a:p>
        </p:txBody>
      </p:sp>
      <p:pic>
        <p:nvPicPr>
          <p:cNvPr id="3" name="Picture 2" descr="IMG_649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189523900"/>
      </p:ext>
    </p:extLst>
  </p:cSld>
  <p:clrMapOvr>
    <a:masterClrMapping/>
  </p:clrMapOvr>
  <p:transition spd="med">
    <p:pull/>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80</a:t>
            </a:fld>
            <a:endParaRPr lang="en-US"/>
          </a:p>
        </p:txBody>
      </p:sp>
      <p:pic>
        <p:nvPicPr>
          <p:cNvPr id="3" name="Picture 2" descr="IMG_649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73564181"/>
      </p:ext>
    </p:extLst>
  </p:cSld>
  <p:clrMapOvr>
    <a:masterClrMapping/>
  </p:clrMapOvr>
  <p:transition spd="med">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August to September 2025 -- Domain Loss Processing</a:t>
            </a:r>
            <a:r>
              <a:rPr lang="en-US" dirty="0"/>
              <a:t/>
            </a:r>
            <a:br>
              <a:rPr lang="en-US" dirty="0"/>
            </a:br>
            <a:r>
              <a:rPr lang="en-US" sz="2800" b="1" dirty="0"/>
              <a:t>Significance:</a:t>
            </a:r>
            <a:r>
              <a:rPr lang="en-US" sz="2200" dirty="0"/>
              <a:t/>
            </a:r>
            <a:br>
              <a:rPr lang="en-US" sz="2200" dirty="0"/>
            </a:br>
            <a:r>
              <a:rPr lang="en-US" sz="2200" dirty="0"/>
              <a:t>Continued iMessage evidence documenting the period after domain loss discovery. Margaret managing migraines, health recovery, and coordination with Emily while gathering evidence.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81</a:t>
            </a:fld>
            <a:endParaRPr lang="en-US"/>
          </a:p>
        </p:txBody>
      </p:sp>
      <p:pic>
        <p:nvPicPr>
          <p:cNvPr id="3" name="Picture 2" descr="IMG_649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701916199"/>
      </p:ext>
    </p:extLst>
  </p:cSld>
  <p:clrMapOvr>
    <a:masterClrMapping/>
  </p:clrMapOvr>
  <p:transition spd="med">
    <p:pull/>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82</a:t>
            </a:fld>
            <a:endParaRPr lang="en-US"/>
          </a:p>
        </p:txBody>
      </p:sp>
      <p:pic>
        <p:nvPicPr>
          <p:cNvPr id="3" name="Picture 2" descr="IMG_649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651895929"/>
      </p:ext>
    </p:extLst>
  </p:cSld>
  <p:clrMapOvr>
    <a:masterClrMapping/>
  </p:clrMapOvr>
  <p:transition spd="med">
    <p:pull/>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83</a:t>
            </a:fld>
            <a:endParaRPr lang="en-US"/>
          </a:p>
        </p:txBody>
      </p:sp>
      <p:pic>
        <p:nvPicPr>
          <p:cNvPr id="3" name="Picture 2" descr="IMG_649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925635231"/>
      </p:ext>
    </p:extLst>
  </p:cSld>
  <p:clrMapOvr>
    <a:masterClrMapping/>
  </p:clrMapOvr>
  <p:transition spd="med">
    <p:pull/>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84</a:t>
            </a:fld>
            <a:endParaRPr lang="en-US"/>
          </a:p>
        </p:txBody>
      </p:sp>
      <p:pic>
        <p:nvPicPr>
          <p:cNvPr id="3" name="Picture 2" descr="IMG_649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760420655"/>
      </p:ext>
    </p:extLst>
  </p:cSld>
  <p:clrMapOvr>
    <a:masterClrMapping/>
  </p:clrMapOvr>
  <p:transition spd="med">
    <p:pull/>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85</a:t>
            </a:fld>
            <a:endParaRPr lang="en-US"/>
          </a:p>
        </p:txBody>
      </p:sp>
      <p:pic>
        <p:nvPicPr>
          <p:cNvPr id="3" name="Picture 2" descr="IMG_650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897179284"/>
      </p:ext>
    </p:extLst>
  </p:cSld>
  <p:clrMapOvr>
    <a:masterClrMapping/>
  </p:clrMapOvr>
  <p:transition spd="med">
    <p:pull/>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86</a:t>
            </a:fld>
            <a:endParaRPr lang="en-US"/>
          </a:p>
        </p:txBody>
      </p:sp>
      <p:pic>
        <p:nvPicPr>
          <p:cNvPr id="3" name="Picture 2" descr="IMG_650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615193659"/>
      </p:ext>
    </p:extLst>
  </p:cSld>
  <p:clrMapOvr>
    <a:masterClrMapping/>
  </p:clrMapOvr>
  <p:transition spd="med">
    <p:pull/>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87</a:t>
            </a:fld>
            <a:endParaRPr lang="en-US"/>
          </a:p>
        </p:txBody>
      </p:sp>
      <p:pic>
        <p:nvPicPr>
          <p:cNvPr id="3" name="Picture 2" descr="IMG_650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574177394"/>
      </p:ext>
    </p:extLst>
  </p:cSld>
  <p:clrMapOvr>
    <a:masterClrMapping/>
  </p:clrMapOvr>
  <p:transition spd="med">
    <p:pull/>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88</a:t>
            </a:fld>
            <a:endParaRPr lang="en-US"/>
          </a:p>
        </p:txBody>
      </p:sp>
      <p:pic>
        <p:nvPicPr>
          <p:cNvPr id="3" name="Picture 2" descr="IMG_650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254905232"/>
      </p:ext>
    </p:extLst>
  </p:cSld>
  <p:clrMapOvr>
    <a:masterClrMapping/>
  </p:clrMapOvr>
  <p:transition spd="med">
    <p:pull/>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89</a:t>
            </a:fld>
            <a:endParaRPr lang="en-US"/>
          </a:p>
        </p:txBody>
      </p:sp>
      <p:pic>
        <p:nvPicPr>
          <p:cNvPr id="3" name="Picture 2" descr="IMG_650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012264722"/>
      </p:ext>
    </p:extLst>
  </p:cSld>
  <p:clrMapOvr>
    <a:masterClrMapping/>
  </p:clrMapOvr>
  <p:transition spd="med">
    <p:pull/>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90</a:t>
            </a:fld>
            <a:endParaRPr lang="en-US"/>
          </a:p>
        </p:txBody>
      </p:sp>
      <p:pic>
        <p:nvPicPr>
          <p:cNvPr id="3" name="Picture 2" descr="IMG_650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756913145"/>
      </p:ext>
    </p:extLst>
  </p:cSld>
  <p:clrMapOvr>
    <a:masterClrMapping/>
  </p:clrMapOvr>
  <p:transition spd="med">
    <p:pull/>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91</a:t>
            </a:fld>
            <a:endParaRPr lang="en-US"/>
          </a:p>
        </p:txBody>
      </p:sp>
      <p:pic>
        <p:nvPicPr>
          <p:cNvPr id="3" name="Picture 2" descr="IMG_650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559685180"/>
      </p:ext>
    </p:extLst>
  </p:cSld>
  <p:clrMapOvr>
    <a:masterClrMapping/>
  </p:clrMapOvr>
  <p:transition spd="med">
    <p:pull/>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92</a:t>
            </a:fld>
            <a:endParaRPr lang="en-US"/>
          </a:p>
        </p:txBody>
      </p:sp>
      <p:pic>
        <p:nvPicPr>
          <p:cNvPr id="3" name="Picture 2" descr="IMG_650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86424343"/>
      </p:ext>
    </p:extLst>
  </p:cSld>
  <p:clrMapOvr>
    <a:masterClrMapping/>
  </p:clrMapOvr>
  <p:transition spd="med">
    <p:pull/>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93</a:t>
            </a:fld>
            <a:endParaRPr lang="en-US"/>
          </a:p>
        </p:txBody>
      </p:sp>
      <p:pic>
        <p:nvPicPr>
          <p:cNvPr id="3" name="Picture 2" descr="IMG_650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644848325"/>
      </p:ext>
    </p:extLst>
  </p:cSld>
  <p:clrMapOvr>
    <a:masterClrMapping/>
  </p:clrMapOvr>
  <p:transition spd="med">
    <p:pull/>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94</a:t>
            </a:fld>
            <a:endParaRPr lang="en-US"/>
          </a:p>
        </p:txBody>
      </p:sp>
      <p:pic>
        <p:nvPicPr>
          <p:cNvPr id="3" name="Picture 2" descr="IMG_650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653540939"/>
      </p:ext>
    </p:extLst>
  </p:cSld>
  <p:clrMapOvr>
    <a:masterClrMapping/>
  </p:clrMapOvr>
  <p:transition spd="med">
    <p:pull/>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95</a:t>
            </a:fld>
            <a:endParaRPr lang="en-US"/>
          </a:p>
        </p:txBody>
      </p:sp>
      <p:pic>
        <p:nvPicPr>
          <p:cNvPr id="3" name="Picture 2" descr="IMG_651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988881856"/>
      </p:ext>
    </p:extLst>
  </p:cSld>
  <p:clrMapOvr>
    <a:masterClrMapping/>
  </p:clrMapOvr>
  <p:transition spd="med">
    <p:pull/>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96</a:t>
            </a:fld>
            <a:endParaRPr lang="en-US"/>
          </a:p>
        </p:txBody>
      </p:sp>
      <p:pic>
        <p:nvPicPr>
          <p:cNvPr id="3" name="Picture 2" descr="IMG_651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127381904"/>
      </p:ext>
    </p:extLst>
  </p:cSld>
  <p:clrMapOvr>
    <a:masterClrMapping/>
  </p:clrMapOvr>
  <p:transition spd="med">
    <p:pull/>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97</a:t>
            </a:fld>
            <a:endParaRPr lang="en-US"/>
          </a:p>
        </p:txBody>
      </p:sp>
      <p:pic>
        <p:nvPicPr>
          <p:cNvPr id="3" name="Picture 2" descr="IMG_651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194880400"/>
      </p:ext>
    </p:extLst>
  </p:cSld>
  <p:clrMapOvr>
    <a:masterClrMapping/>
  </p:clrMapOvr>
  <p:transition spd="med">
    <p:pull/>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98</a:t>
            </a:fld>
            <a:endParaRPr lang="en-US"/>
          </a:p>
        </p:txBody>
      </p:sp>
      <p:pic>
        <p:nvPicPr>
          <p:cNvPr id="3" name="Picture 2" descr="IMG_651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415302388"/>
      </p:ext>
    </p:extLst>
  </p:cSld>
  <p:clrMapOvr>
    <a:masterClrMapping/>
  </p:clrMapOvr>
  <p:transition spd="med">
    <p:pull/>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99</a:t>
            </a:fld>
            <a:endParaRPr lang="en-US"/>
          </a:p>
        </p:txBody>
      </p:sp>
      <p:pic>
        <p:nvPicPr>
          <p:cNvPr id="3" name="Picture 2" descr="IMG_651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168389222"/>
      </p:ext>
    </p:extLst>
  </p:cSld>
  <p:clrMapOvr>
    <a:masterClrMapping/>
  </p:clrMapOvr>
  <p:transition spd="med">
    <p:pull/>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4, 2025 -- THE PIVOTAL MOMENT: Cybersquatting Discovery</a:t>
            </a:r>
            <a:r>
              <a:rPr lang="en-US" dirty="0"/>
              <a:t/>
            </a:r>
            <a:br>
              <a:rPr lang="en-US" dirty="0"/>
            </a:br>
            <a:r>
              <a:rPr lang="en-US" sz="2800" b="1" dirty="0"/>
              <a:t>Significance:</a:t>
            </a:r>
            <a:r>
              <a:rPr lang="en-US" sz="2200" dirty="0"/>
              <a:t/>
            </a:r>
            <a:br>
              <a:rPr lang="en-US" sz="2200" dirty="0"/>
            </a:br>
            <a:r>
              <a:rPr lang="en-US" sz="2200" dirty="0"/>
              <a:t>SIGNIFICANT: This email to Ronald Van Vogel at GoDaddy dated October 4, 2025 is the documented moment Margaret discovered actionable legal remedies for recovering the domain. She writes: I have found some interesting very useful information via a little research which should help me get Emily's domain back. I'll tell you about that when we can talk. Margaret deliberately did NOT put the word cybersquatting in writing at this stage -- she wanted to discuss it by phone to avoid tipping her hand to anyone who might read the email. That strategic instinct is itself evidence of legal sophistication. This discovery occurred just 6 days before her double eye ptosis surgery on October 10, 2025.</a:t>
            </a:r>
          </a:p>
        </p:txBody>
      </p:sp>
      <p:sp>
        <p:nvSpPr>
          <p:cNvPr id="8" name="Date Placeholder 7"/>
          <p:cNvSpPr>
            <a:spLocks noGrp="1"/>
          </p:cNvSpPr>
          <p:nvPr>
            <p:ph type="dt" sz="half" idx="10"/>
          </p:nvPr>
        </p:nvSpPr>
        <p:spPr/>
        <p:txBody>
          <a:bodyPr/>
          <a:lstStyle/>
          <a:p>
            <a:r>
              <a:rPr lang="en-US" smtClean="0"/>
              <a:t>4/15/2026</a:t>
            </a:r>
            <a:endParaRPr lang="en-US" smtClean="0"/>
          </a:p>
        </p:txBody>
      </p:sp>
      <p:sp>
        <p:nvSpPr>
          <p:cNvPr id="9" name="Slide Number Placeholder 8"/>
          <p:cNvSpPr>
            <a:spLocks noGrp="1"/>
          </p:cNvSpPr>
          <p:nvPr>
            <p:ph type="sldNum" sz="quarter" idx="12"/>
          </p:nvPr>
        </p:nvSpPr>
        <p:spPr/>
        <p:txBody>
          <a:bodyPr/>
          <a:lstStyle/>
          <a:p>
            <a:fld id="{3B122AFB-7837-4556-8320-6C52872C6F66}" type="slidenum">
              <a:rPr lang="en-US" smtClean="0"/>
              <a:t>100</a:t>
            </a:fld>
            <a:endParaRPr lang="en-US" smtClean="0"/>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cSld>
  <p:clrMapOvr>
    <a:masterClrMapping/>
  </p:clrMapOvr>
  <p:transition spd="med">
    <p:pull/>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8, 2025 -- Two Days Before Eye Surgery: Still Fighting</a:t>
            </a:r>
            <a:r>
              <a:rPr lang="en-US" dirty="0"/>
              <a:t/>
            </a:r>
            <a:br>
              <a:rPr lang="en-US" dirty="0"/>
            </a:br>
            <a:r>
              <a:rPr lang="en-US" sz="2800" b="1" dirty="0"/>
              <a:t>Significance:</a:t>
            </a:r>
            <a:r>
              <a:rPr lang="en-US" sz="2200" dirty="0"/>
              <a:t/>
            </a:r>
            <a:br>
              <a:rPr lang="en-US" sz="2200" dirty="0"/>
            </a:br>
            <a:r>
              <a:rPr lang="en-US" sz="2200" dirty="0"/>
              <a:t>SIGNIFICANT: Email to Ronald Van Vogel at GoDaddy dated October 8, 2025 -- two days before double eye ptosis surgery scheduled for 7:30 AM on October 10. Margaret is sick, dealing with pink eye, facing surgery, and still working to resolve the domain situation. She is dotting i's and crossing t's before going under. Subject line: Stressed to the max and more! LOL. This documents the extraordinary personal determination Margaret brought to this case under impossible health circumstances. She asks Ron to make her his last call of the day. She never slowed down.</a:t>
            </a:r>
          </a:p>
        </p:txBody>
      </p:sp>
      <p:sp>
        <p:nvSpPr>
          <p:cNvPr id="8" name="Date Placeholder 7"/>
          <p:cNvSpPr>
            <a:spLocks noGrp="1"/>
          </p:cNvSpPr>
          <p:nvPr>
            <p:ph type="dt" sz="half" idx="10"/>
          </p:nvPr>
        </p:nvSpPr>
        <p:spPr/>
        <p:txBody>
          <a:bodyPr/>
          <a:lstStyle/>
          <a:p>
            <a:r>
              <a:rPr lang="en-US" smtClean="0"/>
              <a:t>4/15/2026</a:t>
            </a:r>
            <a:endParaRPr lang="en-US" smtClean="0"/>
          </a:p>
        </p:txBody>
      </p:sp>
      <p:sp>
        <p:nvSpPr>
          <p:cNvPr id="9" name="Slide Number Placeholder 8"/>
          <p:cNvSpPr>
            <a:spLocks noGrp="1"/>
          </p:cNvSpPr>
          <p:nvPr>
            <p:ph type="sldNum" sz="quarter" idx="12"/>
          </p:nvPr>
        </p:nvSpPr>
        <p:spPr/>
        <p:txBody>
          <a:bodyPr/>
          <a:lstStyle/>
          <a:p>
            <a:fld id="{3B122AFB-7837-4556-8320-6C52872C6F66}" type="slidenum">
              <a:rPr lang="en-US" smtClean="0"/>
              <a:t>101</a:t>
            </a:fld>
            <a:endParaRPr lang="en-US" smtClean="0"/>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cSld>
  <p:clrMapOvr>
    <a:masterClrMapping/>
  </p:clrMapOvr>
  <p:transition spd="med">
    <p:pull/>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102</a:t>
            </a:fld>
            <a:endParaRPr lang="en-US"/>
          </a:p>
        </p:txBody>
      </p:sp>
      <p:pic>
        <p:nvPicPr>
          <p:cNvPr id="3" name="Picture 2" descr="IMG_651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71902459"/>
      </p:ext>
    </p:extLst>
  </p:cSld>
  <p:clrMapOvr>
    <a:masterClrMapping/>
  </p:clrMapOvr>
  <p:transition spd="med">
    <p:pull/>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103</a:t>
            </a:fld>
            <a:endParaRPr lang="en-US"/>
          </a:p>
        </p:txBody>
      </p:sp>
      <p:pic>
        <p:nvPicPr>
          <p:cNvPr id="3" name="Picture 2" descr="IMG_651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337773605"/>
      </p:ext>
    </p:extLst>
  </p:cSld>
  <p:clrMapOvr>
    <a:masterClrMapping/>
  </p:clrMapOvr>
  <p:transition spd="med">
    <p:pull/>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104</a:t>
            </a:fld>
            <a:endParaRPr lang="en-US"/>
          </a:p>
        </p:txBody>
      </p:sp>
      <p:pic>
        <p:nvPicPr>
          <p:cNvPr id="3" name="Picture 2" descr="IMG_651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295526411"/>
      </p:ext>
    </p:extLst>
  </p:cSld>
  <p:clrMapOvr>
    <a:masterClrMapping/>
  </p:clrMapOvr>
  <p:transition spd="med">
    <p:pull/>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105</a:t>
            </a:fld>
            <a:endParaRPr lang="en-US"/>
          </a:p>
        </p:txBody>
      </p:sp>
      <p:pic>
        <p:nvPicPr>
          <p:cNvPr id="3" name="Picture 2" descr="IMG_651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586372991"/>
      </p:ext>
    </p:extLst>
  </p:cSld>
  <p:clrMapOvr>
    <a:masterClrMapping/>
  </p:clrMapOvr>
  <p:transition spd="med">
    <p:pull/>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106</a:t>
            </a:fld>
            <a:endParaRPr lang="en-US"/>
          </a:p>
        </p:txBody>
      </p:sp>
      <p:pic>
        <p:nvPicPr>
          <p:cNvPr id="3" name="Picture 2" descr="IMG_651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677543132"/>
      </p:ext>
    </p:extLst>
  </p:cSld>
  <p:clrMapOvr>
    <a:masterClrMapping/>
  </p:clrMapOvr>
  <p:transition spd="med">
    <p:pull/>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107</a:t>
            </a:fld>
            <a:endParaRPr lang="en-US"/>
          </a:p>
        </p:txBody>
      </p:sp>
      <p:pic>
        <p:nvPicPr>
          <p:cNvPr id="3" name="Picture 2" descr="IMG_652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812588713"/>
      </p:ext>
    </p:extLst>
  </p:cSld>
  <p:clrMapOvr>
    <a:masterClrMapping/>
  </p:clrMapOvr>
  <p:transition spd="med">
    <p:pull/>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108</a:t>
            </a:fld>
            <a:endParaRPr lang="en-US"/>
          </a:p>
        </p:txBody>
      </p:sp>
      <p:pic>
        <p:nvPicPr>
          <p:cNvPr id="3" name="Picture 2" descr="IMG_652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084174830"/>
      </p:ext>
    </p:extLst>
  </p:cSld>
  <p:clrMapOvr>
    <a:masterClrMapping/>
  </p:clrMapOvr>
  <p:transition spd="med">
    <p:pull/>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109</a:t>
            </a:fld>
            <a:endParaRPr lang="en-US"/>
          </a:p>
        </p:txBody>
      </p:sp>
      <p:pic>
        <p:nvPicPr>
          <p:cNvPr id="3" name="Picture 2" descr="IMG_652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003067524"/>
      </p:ext>
    </p:extLst>
  </p:cSld>
  <p:clrMapOvr>
    <a:masterClrMapping/>
  </p:clrMapOvr>
  <p:transition spd="med">
    <p:pull/>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110</a:t>
            </a:fld>
            <a:endParaRPr lang="en-US"/>
          </a:p>
        </p:txBody>
      </p:sp>
      <p:pic>
        <p:nvPicPr>
          <p:cNvPr id="3" name="Picture 2" descr="IMG_652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865529703"/>
      </p:ext>
    </p:extLst>
  </p:cSld>
  <p:clrMapOvr>
    <a:masterClrMapping/>
  </p:clrMapOvr>
  <p:transition spd="med">
    <p:pull/>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111</a:t>
            </a:fld>
            <a:endParaRPr lang="en-US"/>
          </a:p>
        </p:txBody>
      </p:sp>
      <p:pic>
        <p:nvPicPr>
          <p:cNvPr id="3" name="Picture 2" descr="IMG_652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93475215"/>
      </p:ext>
    </p:extLst>
  </p:cSld>
  <p:clrMapOvr>
    <a:masterClrMapping/>
  </p:clrMapOvr>
  <p:transition spd="med">
    <p:pull/>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112</a:t>
            </a:fld>
            <a:endParaRPr lang="en-US"/>
          </a:p>
        </p:txBody>
      </p:sp>
      <p:pic>
        <p:nvPicPr>
          <p:cNvPr id="3" name="Picture 2" descr="IMG_652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2341646"/>
      </p:ext>
    </p:extLst>
  </p:cSld>
  <p:clrMapOvr>
    <a:masterClrMapping/>
  </p:clrMapOvr>
  <p:transition spd="med">
    <p:pull/>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September to October 2025 -- Evidence Gathering Begins</a:t>
            </a:r>
            <a:r>
              <a:rPr lang="en-US" dirty="0"/>
              <a:t/>
            </a:r>
            <a:br>
              <a:rPr lang="en-US" dirty="0"/>
            </a:br>
            <a:r>
              <a:rPr lang="en-US" sz="2800" b="1" dirty="0"/>
              <a:t>Significance:</a:t>
            </a:r>
            <a:r>
              <a:rPr lang="en-US" sz="2200" dirty="0"/>
              <a:t/>
            </a:r>
            <a:br>
              <a:rPr lang="en-US" sz="2200" dirty="0"/>
            </a:br>
            <a:r>
              <a:rPr lang="en-US" sz="2200" dirty="0"/>
              <a:t>SIGNIFICANT: This is the period when Margaret first discovered she could pursue cybersquatting as a legal remedy. Evidence gathering begins in earnest. Margaret starts building the legal case while still recovering from surgeries.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113</a:t>
            </a:fld>
            <a:endParaRPr lang="en-US"/>
          </a:p>
        </p:txBody>
      </p:sp>
      <p:pic>
        <p:nvPicPr>
          <p:cNvPr id="3" name="Picture 2" descr="IMG_652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487806206"/>
      </p:ext>
    </p:extLst>
  </p:cSld>
  <p:clrMapOvr>
    <a:masterClrMapping/>
  </p:clrMapOvr>
  <p:transition spd="med">
    <p:pull/>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114</a:t>
            </a:fld>
            <a:endParaRPr lang="en-US"/>
          </a:p>
        </p:txBody>
      </p:sp>
      <p:pic>
        <p:nvPicPr>
          <p:cNvPr id="3" name="Picture 2" descr="IMG_652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168481999"/>
      </p:ext>
    </p:extLst>
  </p:cSld>
  <p:clrMapOvr>
    <a:masterClrMapping/>
  </p:clrMapOvr>
  <p:transition spd="med">
    <p:pull/>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115</a:t>
            </a:fld>
            <a:endParaRPr lang="en-US"/>
          </a:p>
        </p:txBody>
      </p:sp>
      <p:pic>
        <p:nvPicPr>
          <p:cNvPr id="3" name="Picture 2" descr="IMG_653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672362612"/>
      </p:ext>
    </p:extLst>
  </p:cSld>
  <p:clrMapOvr>
    <a:masterClrMapping/>
  </p:clrMapOvr>
  <p:transition spd="med">
    <p:pull/>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116</a:t>
            </a:fld>
            <a:endParaRPr lang="en-US"/>
          </a:p>
        </p:txBody>
      </p:sp>
      <p:pic>
        <p:nvPicPr>
          <p:cNvPr id="3" name="Picture 2" descr="IMG_653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457532548"/>
      </p:ext>
    </p:extLst>
  </p:cSld>
  <p:clrMapOvr>
    <a:masterClrMapping/>
  </p:clrMapOvr>
  <p:transition spd="med">
    <p:pull/>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117</a:t>
            </a:fld>
            <a:endParaRPr lang="en-US"/>
          </a:p>
        </p:txBody>
      </p:sp>
      <p:pic>
        <p:nvPicPr>
          <p:cNvPr id="3" name="Picture 2" descr="IMG_653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023905109"/>
      </p:ext>
    </p:extLst>
  </p:cSld>
  <p:clrMapOvr>
    <a:masterClrMapping/>
  </p:clrMapOvr>
  <p:transition spd="med">
    <p:pull/>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118</a:t>
            </a:fld>
            <a:endParaRPr lang="en-US"/>
          </a:p>
        </p:txBody>
      </p:sp>
      <p:pic>
        <p:nvPicPr>
          <p:cNvPr id="3" name="Picture 2" descr="IMG_653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177286074"/>
      </p:ext>
    </p:extLst>
  </p:cSld>
  <p:clrMapOvr>
    <a:masterClrMapping/>
  </p:clrMapOvr>
  <p:transition spd="med">
    <p:pull/>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119</a:t>
            </a:fld>
            <a:endParaRPr lang="en-US"/>
          </a:p>
        </p:txBody>
      </p:sp>
      <p:pic>
        <p:nvPicPr>
          <p:cNvPr id="3" name="Picture 2" descr="IMG_653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453643304"/>
      </p:ext>
    </p:extLst>
  </p:cSld>
  <p:clrMapOvr>
    <a:masterClrMapping/>
  </p:clrMapOvr>
  <p:transition spd="med">
    <p:pull/>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120</a:t>
            </a:fld>
            <a:endParaRPr lang="en-US"/>
          </a:p>
        </p:txBody>
      </p:sp>
      <p:pic>
        <p:nvPicPr>
          <p:cNvPr id="3" name="Picture 2" descr="IMG_653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791503634"/>
      </p:ext>
    </p:extLst>
  </p:cSld>
  <p:clrMapOvr>
    <a:masterClrMapping/>
  </p:clrMapOvr>
  <p:transition spd="med">
    <p:pull/>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121</a:t>
            </a:fld>
            <a:endParaRPr lang="en-US"/>
          </a:p>
        </p:txBody>
      </p:sp>
      <p:pic>
        <p:nvPicPr>
          <p:cNvPr id="3" name="Picture 2" descr="IMG_653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38894977"/>
      </p:ext>
    </p:extLst>
  </p:cSld>
  <p:clrMapOvr>
    <a:masterClrMapping/>
  </p:clrMapOvr>
  <p:transition spd="med">
    <p:pull/>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122</a:t>
            </a:fld>
            <a:endParaRPr lang="en-US"/>
          </a:p>
        </p:txBody>
      </p:sp>
      <p:pic>
        <p:nvPicPr>
          <p:cNvPr id="3" name="Picture 2" descr="IMG_653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797757462"/>
      </p:ext>
    </p:extLst>
  </p:cSld>
  <p:clrMapOvr>
    <a:masterClrMapping/>
  </p:clrMapOvr>
  <p:transition spd="med">
    <p:pull/>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123</a:t>
            </a:fld>
            <a:endParaRPr lang="en-US"/>
          </a:p>
        </p:txBody>
      </p:sp>
      <p:pic>
        <p:nvPicPr>
          <p:cNvPr id="3" name="Picture 2" descr="IMG_653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761694214"/>
      </p:ext>
    </p:extLst>
  </p:cSld>
  <p:clrMapOvr>
    <a:masterClrMapping/>
  </p:clrMapOvr>
  <p:transition spd="med">
    <p:pull/>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124</a:t>
            </a:fld>
            <a:endParaRPr lang="en-US"/>
          </a:p>
        </p:txBody>
      </p:sp>
      <p:pic>
        <p:nvPicPr>
          <p:cNvPr id="3" name="Picture 2" descr="IMG_653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998549520"/>
      </p:ext>
    </p:extLst>
  </p:cSld>
  <p:clrMapOvr>
    <a:masterClrMapping/>
  </p:clrMapOvr>
  <p:transition spd="med">
    <p:pull/>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125</a:t>
            </a:fld>
            <a:endParaRPr lang="en-US"/>
          </a:p>
        </p:txBody>
      </p:sp>
      <p:pic>
        <p:nvPicPr>
          <p:cNvPr id="3" name="Picture 2" descr="IMG_654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578059848"/>
      </p:ext>
    </p:extLst>
  </p:cSld>
  <p:clrMapOvr>
    <a:masterClrMapping/>
  </p:clrMapOvr>
  <p:transition spd="med">
    <p:pull/>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126</a:t>
            </a:fld>
            <a:endParaRPr lang="en-US"/>
          </a:p>
        </p:txBody>
      </p:sp>
      <p:pic>
        <p:nvPicPr>
          <p:cNvPr id="3" name="Picture 2" descr="IMG_654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779470514"/>
      </p:ext>
    </p:extLst>
  </p:cSld>
  <p:clrMapOvr>
    <a:masterClrMapping/>
  </p:clrMapOvr>
  <p:transition spd="med">
    <p:pull/>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127</a:t>
            </a:fld>
            <a:endParaRPr lang="en-US"/>
          </a:p>
        </p:txBody>
      </p:sp>
      <p:pic>
        <p:nvPicPr>
          <p:cNvPr id="3" name="Picture 2" descr="IMG_654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743102830"/>
      </p:ext>
    </p:extLst>
  </p:cSld>
  <p:clrMapOvr>
    <a:masterClrMapping/>
  </p:clrMapOvr>
  <p:transition spd="med">
    <p:pull/>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128</a:t>
            </a:fld>
            <a:endParaRPr lang="en-US"/>
          </a:p>
        </p:txBody>
      </p:sp>
      <p:pic>
        <p:nvPicPr>
          <p:cNvPr id="3" name="Picture 2" descr="IMG_654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577047685"/>
      </p:ext>
    </p:extLst>
  </p:cSld>
  <p:clrMapOvr>
    <a:masterClrMapping/>
  </p:clrMapOvr>
  <p:transition spd="med">
    <p:pull/>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129</a:t>
            </a:fld>
            <a:endParaRPr lang="en-US"/>
          </a:p>
        </p:txBody>
      </p:sp>
      <p:pic>
        <p:nvPicPr>
          <p:cNvPr id="3" name="Picture 2" descr="IMG_654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887205619"/>
      </p:ext>
    </p:extLst>
  </p:cSld>
  <p:clrMapOvr>
    <a:masterClrMapping/>
  </p:clrMapOvr>
  <p:transition spd="med">
    <p:pull/>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130</a:t>
            </a:fld>
            <a:endParaRPr lang="en-US"/>
          </a:p>
        </p:txBody>
      </p:sp>
      <p:pic>
        <p:nvPicPr>
          <p:cNvPr id="3" name="Picture 2" descr="IMG_654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174488400"/>
      </p:ext>
    </p:extLst>
  </p:cSld>
  <p:clrMapOvr>
    <a:masterClrMapping/>
  </p:clrMapOvr>
  <p:transition spd="med">
    <p:pull/>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131</a:t>
            </a:fld>
            <a:endParaRPr lang="en-US"/>
          </a:p>
        </p:txBody>
      </p:sp>
      <p:pic>
        <p:nvPicPr>
          <p:cNvPr id="3" name="Picture 2" descr="IMG_654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242630573"/>
      </p:ext>
    </p:extLst>
  </p:cSld>
  <p:clrMapOvr>
    <a:masterClrMapping/>
  </p:clrMapOvr>
  <p:transition spd="med">
    <p:pull/>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132</a:t>
            </a:fld>
            <a:endParaRPr lang="en-US"/>
          </a:p>
        </p:txBody>
      </p:sp>
      <p:pic>
        <p:nvPicPr>
          <p:cNvPr id="3" name="Picture 2" descr="IMG_654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715768728"/>
      </p:ext>
    </p:extLst>
  </p:cSld>
  <p:clrMapOvr>
    <a:masterClrMapping/>
  </p:clrMapOvr>
  <p:transition spd="med">
    <p:pull/>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133</a:t>
            </a:fld>
            <a:endParaRPr lang="en-US"/>
          </a:p>
        </p:txBody>
      </p:sp>
      <p:pic>
        <p:nvPicPr>
          <p:cNvPr id="3" name="Picture 2" descr="IMG_654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706035309"/>
      </p:ext>
    </p:extLst>
  </p:cSld>
  <p:clrMapOvr>
    <a:masterClrMapping/>
  </p:clrMapOvr>
  <p:transition spd="med">
    <p:pull/>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October to November 2025 -- Case Building</a:t>
            </a:r>
            <a:r>
              <a:rPr lang="en-US" dirty="0"/>
              <a:t/>
            </a:r>
            <a:br>
              <a:rPr lang="en-US" dirty="0"/>
            </a:br>
            <a:r>
              <a:rPr lang="en-US" sz="2800" b="1" dirty="0"/>
              <a:t>Significance:</a:t>
            </a:r>
            <a:r>
              <a:rPr lang="en-US" sz="2200" dirty="0"/>
              <a:t/>
            </a:r>
            <a:br>
              <a:rPr lang="en-US" sz="2200" dirty="0"/>
            </a:br>
            <a:r>
              <a:rPr lang="en-US" sz="2200" dirty="0"/>
              <a:t>Continued iMessage evidence from the case building period. Margaret recovering from double eye ptosis surgery on October 10, 2025 while simultaneously working on the legal case with AI assistance due to vision limitations.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134</a:t>
            </a:fld>
            <a:endParaRPr lang="en-US"/>
          </a:p>
        </p:txBody>
      </p:sp>
      <p:pic>
        <p:nvPicPr>
          <p:cNvPr id="3" name="Picture 2" descr="IMG_655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294559924"/>
      </p:ext>
    </p:extLst>
  </p:cSld>
  <p:clrMapOvr>
    <a:masterClrMapping/>
  </p:clrMapOvr>
  <p:transition spd="med">
    <p:pull/>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 The Beginning of the Story</a:t>
            </a:r>
            <a:r>
              <a:rPr lang="en-US" dirty="0"/>
              <a:t/>
            </a:r>
            <a:br>
              <a:rPr lang="en-US" dirty="0"/>
            </a:br>
            <a:r>
              <a:rPr lang="en-US" sz="2800" b="1" dirty="0"/>
              <a:t>Significance:</a:t>
            </a:r>
            <a:r>
              <a:rPr lang="en-US" sz="2200" dirty="0"/>
              <a:t/>
            </a:r>
            <a:br>
              <a:rPr lang="en-US" sz="2200" dirty="0"/>
            </a:br>
            <a:r>
              <a:rPr lang="en-US" sz="2200" dirty="0"/>
              <a:t>SIGNIFICANT: This is the beginning of the Jill surgery conversation. Margaret asks Emily how Jill is doing and Emily opens up about the life-threatening Vasovagal Syncope surgery with profound relief and gratitude. Emily loved Jill with all of her heart. The veterinarian's breakthrough work gave Jill more time with Emily and the family. This conversation was meant to be documented and published on the website so the entire rescue community could benefit from what this doctor discovered. That story was stolen from publication along with the domain.</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135</a:t>
            </a:fld>
            <a:endParaRPr lang="en-US"/>
          </a:p>
        </p:txBody>
      </p:sp>
      <p:pic>
        <p:nvPicPr>
          <p:cNvPr id="3" name="Picture 2" descr="IMG_655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851799928"/>
      </p:ext>
    </p:extLst>
  </p:cSld>
  <p:clrMapOvr>
    <a:masterClrMapping/>
  </p:clrMapOvr>
  <p:transition spd="med">
    <p:pull/>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 The Surgery That Changed Everything</a:t>
            </a:r>
            <a:r>
              <a:rPr lang="en-US" dirty="0"/>
              <a:t/>
            </a:r>
            <a:br>
              <a:rPr lang="en-US" dirty="0"/>
            </a:br>
            <a:r>
              <a:rPr lang="en-US" sz="2800" b="1" dirty="0"/>
              <a:t>Significance:</a:t>
            </a:r>
            <a:r>
              <a:rPr lang="en-US" sz="2200" dirty="0"/>
              <a:t/>
            </a:r>
            <a:br>
              <a:rPr lang="en-US" sz="2200" dirty="0"/>
            </a:br>
            <a:r>
              <a:rPr lang="en-US" sz="2200" dirty="0"/>
              <a:t>SIGNIFICANT: Jill our beloved mascot survived a life-threatening Vasovagal Syncope surgery performed by a veterinarian who wanted to publish his breakthrough findings on this website. This doctor's work -- before, during and after surgery -- was meant to help the entire pet rescue community. That publication never happened because of the domain theft. Emily was consumed caring for Jill and Zoie during their illnesses. The site appeared fine so there was no urgency. Then the domain lapsed April 28, 2025.</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136</a:t>
            </a:fld>
            <a:endParaRPr lang="en-US"/>
          </a:p>
        </p:txBody>
      </p:sp>
      <p:pic>
        <p:nvPicPr>
          <p:cNvPr id="3" name="Picture 2" descr="IMG_655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981105742"/>
      </p:ext>
    </p:extLst>
  </p:cSld>
  <p:clrMapOvr>
    <a:masterClrMapping/>
  </p:clrMapOvr>
  <p:transition spd="med">
    <p:pull/>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 The Surgery That Changed Everything</a:t>
            </a:r>
            <a:r>
              <a:rPr lang="en-US" dirty="0"/>
              <a:t/>
            </a:r>
            <a:br>
              <a:rPr lang="en-US" dirty="0"/>
            </a:br>
            <a:r>
              <a:rPr lang="en-US" sz="2800" b="1" dirty="0"/>
              <a:t>Significance:</a:t>
            </a:r>
            <a:r>
              <a:rPr lang="en-US" sz="2200" dirty="0"/>
              <a:t/>
            </a:r>
            <a:br>
              <a:rPr lang="en-US" sz="2200" dirty="0"/>
            </a:br>
            <a:r>
              <a:rPr lang="en-US" sz="2200" dirty="0"/>
              <a:t>SIGNIFICANT: On July 31, 2025, while speaking with Andrea from Google Fiber in Florida, Margaret was actively trying to direct her to the website so she could safely contact Emily. Andrea's dog had symptoms identical to Jill's Vasovagal Syncope. Margaret was attempting to connect Andrea with Emily and the veterinarian's name for a referral -- a potentially life-saving connection. Margaret was on the stolen site but did not recognize it because the cybersquatter had copied her source code so perfectly. The contact form was dead. The connection never happened. A dog in Florida may have suffered because of this theft.</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137</a:t>
            </a:fld>
            <a:endParaRPr lang="en-US"/>
          </a:p>
        </p:txBody>
      </p:sp>
      <p:pic>
        <p:nvPicPr>
          <p:cNvPr id="3" name="Picture 2" descr="IMG_655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253392256"/>
      </p:ext>
    </p:extLst>
  </p:cSld>
  <p:clrMapOvr>
    <a:masterClrMapping/>
  </p:clrMapOvr>
  <p:transition spd="med">
    <p:pull/>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 The Surgery That Changed Everything</a:t>
            </a:r>
            <a:r>
              <a:rPr lang="en-US" dirty="0"/>
              <a:t/>
            </a:r>
            <a:br>
              <a:rPr lang="en-US" dirty="0"/>
            </a:br>
            <a:r>
              <a:rPr lang="en-US" sz="2800" b="1" dirty="0"/>
              <a:t>Significance:</a:t>
            </a:r>
            <a:r>
              <a:rPr lang="en-US" sz="2200" dirty="0"/>
              <a:t/>
            </a:r>
            <a:br>
              <a:rPr lang="en-US" sz="2200" dirty="0"/>
            </a:br>
            <a:r>
              <a:rPr lang="en-US" sz="2200" dirty="0"/>
              <a:t>SIGNIFICANT: In May 2025, Emily tried to log into WordPress to work on the website and could not get in. She thought she had used the wrong password. In reality the domain had already lapsed on April 28, 2025. Jill and Zoie both died in early 2025 -- Jill on January 31, Zoie on approximately February 15. Emily never got to post the Jill surgery story. The doctor's breakthrough veterinary work was never published. The community that needed that information never received it. Emily's grief over Jill has been compounded by never being able to properly honor her story on the site built to celebrate her.</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138</a:t>
            </a:fld>
            <a:endParaRPr lang="en-US"/>
          </a:p>
        </p:txBody>
      </p:sp>
      <p:pic>
        <p:nvPicPr>
          <p:cNvPr id="3" name="Picture 2" descr="IMG_655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25389354"/>
      </p:ext>
    </p:extLst>
  </p:cSld>
  <p:clrMapOvr>
    <a:masterClrMapping/>
  </p:clrMapOvr>
  <p:transition spd="med">
    <p:pull/>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and Zoie -- Continued Conversations</a:t>
            </a:r>
            <a:r>
              <a:rPr lang="en-US" dirty="0"/>
              <a:t/>
            </a:r>
            <a:br>
              <a:rPr lang="en-US" dirty="0"/>
            </a:br>
            <a:r>
              <a:rPr lang="en-US" sz="2800" b="1" dirty="0"/>
              <a:t>Significance:</a:t>
            </a:r>
            <a:r>
              <a:rPr lang="en-US" sz="2200" dirty="0"/>
              <a:t/>
            </a:r>
            <a:br>
              <a:rPr lang="en-US" sz="2200" dirty="0"/>
            </a:br>
            <a:r>
              <a:rPr lang="en-US" sz="2200" dirty="0"/>
              <a:t>Continued iMessage documentation of conversations about Jill's recovery and ongoing health monitoring. Both Jill and Zoie were beloved mascots of the website and their stories were meant to be shared with the rescue community.</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139</a:t>
            </a:fld>
            <a:endParaRPr lang="en-US"/>
          </a:p>
        </p:txBody>
      </p:sp>
      <p:pic>
        <p:nvPicPr>
          <p:cNvPr id="3" name="Picture 2" descr="IMG_655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858069630"/>
      </p:ext>
    </p:extLst>
  </p:cSld>
  <p:clrMapOvr>
    <a:masterClrMapping/>
  </p:clrMapOvr>
  <p:transition spd="med">
    <p:pull/>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and Zoie -- Continued Conversations</a:t>
            </a:r>
            <a:r>
              <a:rPr lang="en-US" dirty="0"/>
              <a:t/>
            </a:r>
            <a:br>
              <a:rPr lang="en-US" dirty="0"/>
            </a:br>
            <a:r>
              <a:rPr lang="en-US" sz="2800" b="1" dirty="0"/>
              <a:t>Significance:</a:t>
            </a:r>
            <a:r>
              <a:rPr lang="en-US" sz="2200" dirty="0"/>
              <a:t/>
            </a:r>
            <a:br>
              <a:rPr lang="en-US" sz="2200" dirty="0"/>
            </a:br>
            <a:r>
              <a:rPr lang="en-US" sz="2200" dirty="0"/>
              <a:t>Continued documentation. Emily's deep love for her dogs is evident throughout these messages. The Happy Tails section of the website was built to celebrate animals like Jill and Zoie and their journeys.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140</a:t>
            </a:fld>
            <a:endParaRPr lang="en-US"/>
          </a:p>
        </p:txBody>
      </p:sp>
      <p:pic>
        <p:nvPicPr>
          <p:cNvPr id="3" name="Picture 2" descr="IMG_655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119968588"/>
      </p:ext>
    </p:extLst>
  </p:cSld>
  <p:clrMapOvr>
    <a:masterClrMapping/>
  </p:clrMapOvr>
  <p:transition spd="med">
    <p:pull/>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and Zoie -- Continued Conversations</a:t>
            </a:r>
            <a:r>
              <a:rPr lang="en-US" dirty="0"/>
              <a:t/>
            </a:r>
            <a:br>
              <a:rPr lang="en-US" dirty="0"/>
            </a:br>
            <a:r>
              <a:rPr lang="en-US" sz="2800" b="1" dirty="0"/>
              <a:t>Significance:</a:t>
            </a:r>
            <a:r>
              <a:rPr lang="en-US" sz="2200" dirty="0"/>
              <a:t/>
            </a:r>
            <a:br>
              <a:rPr lang="en-US" sz="2200" dirty="0"/>
            </a:br>
            <a:r>
              <a:rPr lang="en-US" sz="2200" dirty="0"/>
              <a:t>Continued iMessage evidence of ongoing discussions about Jill and Zoie. These conversations represent the real human and animal story behind this case.</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141</a:t>
            </a:fld>
            <a:endParaRPr lang="en-US"/>
          </a:p>
        </p:txBody>
      </p:sp>
      <p:pic>
        <p:nvPicPr>
          <p:cNvPr id="3" name="Picture 2" descr="IMG_655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082041268"/>
      </p:ext>
    </p:extLst>
  </p:cSld>
  <p:clrMapOvr>
    <a:masterClrMapping/>
  </p:clrMapOvr>
  <p:transition spd="med">
    <p:pull/>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and Zoie -- Both Dogs Now Discussed</a:t>
            </a:r>
            <a:r>
              <a:rPr lang="en-US" dirty="0"/>
              <a:t/>
            </a:r>
            <a:br>
              <a:rPr lang="en-US" dirty="0"/>
            </a:br>
            <a:r>
              <a:rPr lang="en-US" sz="2800" b="1" dirty="0"/>
              <a:t>Significance:</a:t>
            </a:r>
            <a:r>
              <a:rPr lang="en-US" sz="2200" dirty="0"/>
              <a:t/>
            </a:r>
            <a:br>
              <a:rPr lang="en-US" sz="2200" dirty="0"/>
            </a:br>
            <a:r>
              <a:rPr lang="en-US" sz="2200" dirty="0"/>
              <a:t>SIGNIFICANT: Conversations now include both Jill and Zoie's health. Zoie was also experiencing health challenges. Emily was managing the care of two beloved dogs simultaneously while still trying to find time to work on the website. This context is critical to understanding why the Jill surgery story was never posted.</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142</a:t>
            </a:fld>
            <a:endParaRPr lang="en-US"/>
          </a:p>
        </p:txBody>
      </p:sp>
      <p:pic>
        <p:nvPicPr>
          <p:cNvPr id="3" name="Picture 2" descr="IMG_655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974798499"/>
      </p:ext>
    </p:extLst>
  </p:cSld>
  <p:clrMapOvr>
    <a:masterClrMapping/>
  </p:clrMapOvr>
  <p:transition spd="med">
    <p:pull/>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and Zoie -- Both Dogs Now Discussed</a:t>
            </a:r>
            <a:r>
              <a:rPr lang="en-US" dirty="0"/>
              <a:t/>
            </a:r>
            <a:br>
              <a:rPr lang="en-US" dirty="0"/>
            </a:br>
            <a:r>
              <a:rPr lang="en-US" sz="2800" b="1" dirty="0"/>
              <a:t>Significance:</a:t>
            </a:r>
            <a:r>
              <a:rPr lang="en-US" sz="2200" dirty="0"/>
              <a:t/>
            </a:r>
            <a:br>
              <a:rPr lang="en-US" sz="2200" dirty="0"/>
            </a:br>
            <a:r>
              <a:rPr lang="en-US" sz="2200" dirty="0"/>
              <a:t>SIGNIFICANT: Continued discussion of both Jill and Zoie's health situations. Emily was devoted to both dogs. Zoie would pass away approximately two weeks after Jill in early 2025. Neither dog ever received a proper online memorial or goodbye on the website built to honor them.</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143</a:t>
            </a:fld>
            <a:endParaRPr lang="en-US"/>
          </a:p>
        </p:txBody>
      </p:sp>
      <p:pic>
        <p:nvPicPr>
          <p:cNvPr id="3" name="Picture 2" descr="IMG_655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913645280"/>
      </p:ext>
    </p:extLst>
  </p:cSld>
  <p:clrMapOvr>
    <a:masterClrMapping/>
  </p:clrMapOvr>
  <p:transition spd="med">
    <p:pull/>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Jill and Zoie -- Final Health Discussions</a:t>
            </a:r>
            <a:r>
              <a:rPr lang="en-US" dirty="0"/>
              <a:t/>
            </a:r>
            <a:br>
              <a:rPr lang="en-US" dirty="0"/>
            </a:br>
            <a:r>
              <a:rPr lang="en-US" sz="2800" b="1" dirty="0"/>
              <a:t>Significance:</a:t>
            </a:r>
            <a:r>
              <a:rPr lang="en-US" sz="2200" dirty="0"/>
              <a:t/>
            </a:r>
            <a:br>
              <a:rPr lang="en-US" sz="2200" dirty="0"/>
            </a:br>
            <a:r>
              <a:rPr lang="en-US" sz="2200" dirty="0"/>
              <a:t>SIGNIFICANT: Continued documentation of Jill and Zoie's health. These are among the last documented conversations about both dogs before their deaths in early 2025. Jill passed January 31, 2025. Zoie passed approximately February 15, 2025. The community that followed this website for six years never got to say goodbye to either of them.</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144</a:t>
            </a:fld>
            <a:endParaRPr lang="en-US"/>
          </a:p>
        </p:txBody>
      </p:sp>
      <p:pic>
        <p:nvPicPr>
          <p:cNvPr id="3" name="Picture 2" descr="IMG_656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490328827"/>
      </p:ext>
    </p:extLst>
  </p:cSld>
  <p:clrMapOvr>
    <a:masterClrMapping/>
  </p:clrMapOvr>
  <p:transition spd="med">
    <p:pull/>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Transition -- Before the New Dogs</a:t>
            </a:r>
            <a:r>
              <a:rPr lang="en-US" dirty="0"/>
              <a:t/>
            </a:r>
            <a:br>
              <a:rPr lang="en-US" dirty="0"/>
            </a:br>
            <a:r>
              <a:rPr lang="en-US" sz="2800" b="1" dirty="0"/>
              <a:t>Significance:</a:t>
            </a:r>
            <a:r>
              <a:rPr lang="en-US" sz="2200" dirty="0"/>
              <a:t/>
            </a:r>
            <a:br>
              <a:rPr lang="en-US" sz="2200" dirty="0"/>
            </a:br>
            <a:r>
              <a:rPr lang="en-US" sz="2200" dirty="0"/>
              <a:t>Documentation from the period following the losses of Jill and Zoie. Emily and Margaret were both grieving. The website that was meant to honor them sat broken and stolen.</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145</a:t>
            </a:fld>
            <a:endParaRPr lang="en-US"/>
          </a:p>
        </p:txBody>
      </p:sp>
      <p:pic>
        <p:nvPicPr>
          <p:cNvPr id="3" name="Picture 2" descr="IMG_656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144162814"/>
      </p:ext>
    </p:extLst>
  </p:cSld>
  <p:clrMapOvr>
    <a:masterClrMapping/>
  </p:clrMapOvr>
  <p:transition spd="med">
    <p:pull/>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Lady and Abby -- The New Rescues Are Introduced</a:t>
            </a:r>
            <a:r>
              <a:rPr lang="en-US" dirty="0"/>
              <a:t/>
            </a:r>
            <a:br>
              <a:rPr lang="en-US" dirty="0"/>
            </a:br>
            <a:r>
              <a:rPr lang="en-US" sz="2800" b="1" dirty="0"/>
              <a:t>Significance:</a:t>
            </a:r>
            <a:r>
              <a:rPr lang="en-US" sz="2200" dirty="0"/>
              <a:t/>
            </a:r>
            <a:br>
              <a:rPr lang="en-US" sz="2200" dirty="0"/>
            </a:br>
            <a:r>
              <a:rPr lang="en-US" sz="2200" dirty="0"/>
              <a:t>SIGNIFICANT: Margaret asks about Emily's new dogs Lady and Abby for the first time. These two rescue dogs represent Emily's continuing commitment to animal rescue even through extraordinary grief. Lady and Abby have never been properly introduced to the rescue community that followed this website. That introduction was stolen along with the domain.</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146</a:t>
            </a:fld>
            <a:endParaRPr lang="en-US"/>
          </a:p>
        </p:txBody>
      </p:sp>
      <p:pic>
        <p:nvPicPr>
          <p:cNvPr id="3" name="Picture 2" descr="IMG_656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988497776"/>
      </p:ext>
    </p:extLst>
  </p:cSld>
  <p:clrMapOvr>
    <a:masterClrMapping/>
  </p:clrMapOvr>
  <p:transition spd="med">
    <p:pull/>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Lady and Abby -- New Chapter Never Shared</a:t>
            </a:r>
            <a:r>
              <a:rPr lang="en-US" dirty="0"/>
              <a:t/>
            </a:r>
            <a:br>
              <a:rPr lang="en-US" dirty="0"/>
            </a:br>
            <a:r>
              <a:rPr lang="en-US" sz="2800" b="1" dirty="0"/>
              <a:t>Significance:</a:t>
            </a:r>
            <a:r>
              <a:rPr lang="en-US" sz="2200" dirty="0"/>
              <a:t/>
            </a:r>
            <a:br>
              <a:rPr lang="en-US" sz="2200" dirty="0"/>
            </a:br>
            <a:r>
              <a:rPr lang="en-US" sz="2200" dirty="0"/>
              <a:t>Continued discussion of Lady and Abby. Every rescue community that followed PetRescuesByEmily.com for six years has been denied the chance to meet Emily's new dogs and celebrate her continued rescue work.</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147</a:t>
            </a:fld>
            <a:endParaRPr lang="en-US"/>
          </a:p>
        </p:txBody>
      </p:sp>
      <p:pic>
        <p:nvPicPr>
          <p:cNvPr id="3" name="Picture 2" descr="IMG_656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7065490"/>
      </p:ext>
    </p:extLst>
  </p:cSld>
  <p:clrMapOvr>
    <a:masterClrMapping/>
  </p:clrMapOvr>
  <p:transition spd="med">
    <p:pull/>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Lady and Abby -- New Chapter Never Shared</a:t>
            </a:r>
            <a:r>
              <a:rPr lang="en-US" dirty="0"/>
              <a:t/>
            </a:r>
            <a:br>
              <a:rPr lang="en-US" dirty="0"/>
            </a:br>
            <a:r>
              <a:rPr lang="en-US" sz="2800" b="1" dirty="0"/>
              <a:t>Significance:</a:t>
            </a:r>
            <a:r>
              <a:rPr lang="en-US" sz="2200" dirty="0"/>
              <a:t/>
            </a:r>
            <a:br>
              <a:rPr lang="en-US" sz="2200" dirty="0"/>
            </a:br>
            <a:r>
              <a:rPr lang="en-US" sz="2200" dirty="0"/>
              <a:t>Continued documentation. Lady and Abby deserve their Happy Tails moment. That moment was stolen.</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148</a:t>
            </a:fld>
            <a:endParaRPr lang="en-US"/>
          </a:p>
        </p:txBody>
      </p:sp>
      <p:pic>
        <p:nvPicPr>
          <p:cNvPr id="3" name="Picture 2" descr="IMG_656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304293721"/>
      </p:ext>
    </p:extLst>
  </p:cSld>
  <p:clrMapOvr>
    <a:masterClrMapping/>
  </p:clrMapOvr>
  <p:transition spd="med">
    <p:pull/>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149</a:t>
            </a:fld>
            <a:endParaRPr lang="en-US"/>
          </a:p>
        </p:txBody>
      </p:sp>
      <p:pic>
        <p:nvPicPr>
          <p:cNvPr id="3" name="Picture 2" descr="IMG_656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345818504"/>
      </p:ext>
    </p:extLst>
  </p:cSld>
  <p:clrMapOvr>
    <a:masterClrMapping/>
  </p:clrMapOvr>
  <p:transition spd="med">
    <p:pull/>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150</a:t>
            </a:fld>
            <a:endParaRPr lang="en-US"/>
          </a:p>
        </p:txBody>
      </p:sp>
      <p:pic>
        <p:nvPicPr>
          <p:cNvPr id="3" name="Picture 2" descr="IMG_656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033701818"/>
      </p:ext>
    </p:extLst>
  </p:cSld>
  <p:clrMapOvr>
    <a:masterClrMapping/>
  </p:clrMapOvr>
  <p:transition spd="med">
    <p:pull/>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151</a:t>
            </a:fld>
            <a:endParaRPr lang="en-US"/>
          </a:p>
        </p:txBody>
      </p:sp>
      <p:pic>
        <p:nvPicPr>
          <p:cNvPr id="3" name="Picture 2" descr="IMG_656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484979808"/>
      </p:ext>
    </p:extLst>
  </p:cSld>
  <p:clrMapOvr>
    <a:masterClrMapping/>
  </p:clrMapOvr>
  <p:transition spd="med">
    <p:pull/>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152</a:t>
            </a:fld>
            <a:endParaRPr lang="en-US"/>
          </a:p>
        </p:txBody>
      </p:sp>
      <p:pic>
        <p:nvPicPr>
          <p:cNvPr id="3" name="Picture 2" descr="IMG_656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762000539"/>
      </p:ext>
    </p:extLst>
  </p:cSld>
  <p:clrMapOvr>
    <a:masterClrMapping/>
  </p:clrMapOvr>
  <p:transition spd="med">
    <p:pull/>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153</a:t>
            </a:fld>
            <a:endParaRPr lang="en-US"/>
          </a:p>
        </p:txBody>
      </p:sp>
      <p:pic>
        <p:nvPicPr>
          <p:cNvPr id="3" name="Picture 2" descr="IMG_656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731244519"/>
      </p:ext>
    </p:extLst>
  </p:cSld>
  <p:clrMapOvr>
    <a:masterClrMapping/>
  </p:clrMapOvr>
  <p:transition spd="med">
    <p:pull/>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154</a:t>
            </a:fld>
            <a:endParaRPr lang="en-US"/>
          </a:p>
        </p:txBody>
      </p:sp>
      <p:pic>
        <p:nvPicPr>
          <p:cNvPr id="3" name="Picture 2" descr="IMG_657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938721078"/>
      </p:ext>
    </p:extLst>
  </p:cSld>
  <p:clrMapOvr>
    <a:masterClrMapping/>
  </p:clrMapOvr>
  <p:transition spd="med">
    <p:pull/>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155</a:t>
            </a:fld>
            <a:endParaRPr lang="en-US"/>
          </a:p>
        </p:txBody>
      </p:sp>
      <p:pic>
        <p:nvPicPr>
          <p:cNvPr id="3" name="Picture 2" descr="IMG_657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131856425"/>
      </p:ext>
    </p:extLst>
  </p:cSld>
  <p:clrMapOvr>
    <a:masterClrMapping/>
  </p:clrMapOvr>
  <p:transition spd="med">
    <p:pull/>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156</a:t>
            </a:fld>
            <a:endParaRPr lang="en-US"/>
          </a:p>
        </p:txBody>
      </p:sp>
      <p:pic>
        <p:nvPicPr>
          <p:cNvPr id="3" name="Picture 2" descr="IMG_657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196377548"/>
      </p:ext>
    </p:extLst>
  </p:cSld>
  <p:clrMapOvr>
    <a:masterClrMapping/>
  </p:clrMapOvr>
  <p:transition spd="med">
    <p:pull/>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157</a:t>
            </a:fld>
            <a:endParaRPr lang="en-US"/>
          </a:p>
        </p:txBody>
      </p:sp>
      <p:pic>
        <p:nvPicPr>
          <p:cNvPr id="3" name="Picture 2" descr="IMG_657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505480985"/>
      </p:ext>
    </p:extLst>
  </p:cSld>
  <p:clrMapOvr>
    <a:masterClrMapping/>
  </p:clrMapOvr>
  <p:transition spd="med">
    <p:pull/>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158</a:t>
            </a:fld>
            <a:endParaRPr lang="en-US"/>
          </a:p>
        </p:txBody>
      </p:sp>
      <p:pic>
        <p:nvPicPr>
          <p:cNvPr id="3" name="Picture 2" descr="IMG_657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296574877"/>
      </p:ext>
    </p:extLst>
  </p:cSld>
  <p:clrMapOvr>
    <a:masterClrMapping/>
  </p:clrMapOvr>
  <p:transition spd="med">
    <p:pull/>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159</a:t>
            </a:fld>
            <a:endParaRPr lang="en-US"/>
          </a:p>
        </p:txBody>
      </p:sp>
      <p:pic>
        <p:nvPicPr>
          <p:cNvPr id="3" name="Picture 2" descr="IMG_657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626089340"/>
      </p:ext>
    </p:extLst>
  </p:cSld>
  <p:clrMapOvr>
    <a:masterClrMapping/>
  </p:clrMapOvr>
  <p:transition spd="med">
    <p:pull/>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160</a:t>
            </a:fld>
            <a:endParaRPr lang="en-US"/>
          </a:p>
        </p:txBody>
      </p:sp>
      <p:pic>
        <p:nvPicPr>
          <p:cNvPr id="3" name="Picture 2" descr="IMG_657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840871398"/>
      </p:ext>
    </p:extLst>
  </p:cSld>
  <p:clrMapOvr>
    <a:masterClrMapping/>
  </p:clrMapOvr>
  <p:transition spd="med">
    <p:pull/>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161</a:t>
            </a:fld>
            <a:endParaRPr lang="en-US"/>
          </a:p>
        </p:txBody>
      </p:sp>
      <p:pic>
        <p:nvPicPr>
          <p:cNvPr id="3" name="Picture 2" descr="IMG_657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759646605"/>
      </p:ext>
    </p:extLst>
  </p:cSld>
  <p:clrMapOvr>
    <a:masterClrMapping/>
  </p:clrMapOvr>
  <p:transition spd="med">
    <p:pull/>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162</a:t>
            </a:fld>
            <a:endParaRPr lang="en-US"/>
          </a:p>
        </p:txBody>
      </p:sp>
      <p:pic>
        <p:nvPicPr>
          <p:cNvPr id="3" name="Picture 2" descr="IMG_657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946888214"/>
      </p:ext>
    </p:extLst>
  </p:cSld>
  <p:clrMapOvr>
    <a:masterClrMapping/>
  </p:clrMapOvr>
  <p:transition spd="med">
    <p:pull/>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163</a:t>
            </a:fld>
            <a:endParaRPr lang="en-US"/>
          </a:p>
        </p:txBody>
      </p:sp>
      <p:pic>
        <p:nvPicPr>
          <p:cNvPr id="3" name="Picture 2" descr="IMG_657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562711424"/>
      </p:ext>
    </p:extLst>
  </p:cSld>
  <p:clrMapOvr>
    <a:masterClrMapping/>
  </p:clrMapOvr>
  <p:transition spd="med">
    <p:pull/>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164</a:t>
            </a:fld>
            <a:endParaRPr lang="en-US"/>
          </a:p>
        </p:txBody>
      </p:sp>
      <p:pic>
        <p:nvPicPr>
          <p:cNvPr id="3" name="Picture 2" descr="IMG_658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701589248"/>
      </p:ext>
    </p:extLst>
  </p:cSld>
  <p:clrMapOvr>
    <a:masterClrMapping/>
  </p:clrMapOvr>
  <p:transition spd="med">
    <p:pull/>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165</a:t>
            </a:fld>
            <a:endParaRPr lang="en-US"/>
          </a:p>
        </p:txBody>
      </p:sp>
      <p:pic>
        <p:nvPicPr>
          <p:cNvPr id="3" name="Picture 2" descr="IMG_658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4269664643"/>
      </p:ext>
    </p:extLst>
  </p:cSld>
  <p:clrMapOvr>
    <a:masterClrMapping/>
  </p:clrMapOvr>
  <p:transition spd="med">
    <p:pull/>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166</a:t>
            </a:fld>
            <a:endParaRPr lang="en-US"/>
          </a:p>
        </p:txBody>
      </p:sp>
      <p:pic>
        <p:nvPicPr>
          <p:cNvPr id="3" name="Picture 2" descr="IMG_658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662795716"/>
      </p:ext>
    </p:extLst>
  </p:cSld>
  <p:clrMapOvr>
    <a:masterClrMapping/>
  </p:clrMapOvr>
  <p:transition spd="med">
    <p:pull/>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167</a:t>
            </a:fld>
            <a:endParaRPr lang="en-US"/>
          </a:p>
        </p:txBody>
      </p:sp>
      <p:pic>
        <p:nvPicPr>
          <p:cNvPr id="3" name="Picture 2" descr="IMG_658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70606561"/>
      </p:ext>
    </p:extLst>
  </p:cSld>
  <p:clrMapOvr>
    <a:masterClrMapping/>
  </p:clrMapOvr>
  <p:transition spd="med">
    <p:pull/>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Late 2025 -- Continued Evidence and Case Documentation</a:t>
            </a:r>
            <a:r>
              <a:rPr lang="en-US" dirty="0"/>
              <a:t/>
            </a:r>
            <a:br>
              <a:rPr lang="en-US" dirty="0"/>
            </a:br>
            <a:r>
              <a:rPr lang="en-US" sz="2800" b="1" dirty="0"/>
              <a:t>Significance:</a:t>
            </a:r>
            <a:r>
              <a:rPr lang="en-US" sz="2200" dirty="0"/>
              <a:t/>
            </a:r>
            <a:br>
              <a:rPr lang="en-US" sz="2200" dirty="0"/>
            </a:br>
            <a:r>
              <a:rPr lang="en-US" sz="2200" dirty="0"/>
              <a:t>Continued iMessage and documentation evidence from late 2025. This period covers ongoing communications, evidence gathering, and the preparation of formal complaints.</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168</a:t>
            </a:fld>
            <a:endParaRPr lang="en-US"/>
          </a:p>
        </p:txBody>
      </p:sp>
      <p:pic>
        <p:nvPicPr>
          <p:cNvPr id="3" name="Picture 2" descr="IMG_658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992442287"/>
      </p:ext>
    </p:extLst>
  </p:cSld>
  <p:clrMapOvr>
    <a:masterClrMapping/>
  </p:clrMapOvr>
  <p:transition spd="med">
    <p:pull/>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169</a:t>
            </a:fld>
            <a:endParaRPr lang="en-US"/>
          </a:p>
        </p:txBody>
      </p:sp>
      <p:pic>
        <p:nvPicPr>
          <p:cNvPr id="3" name="Picture 2" descr="IMG_658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494101797"/>
      </p:ext>
    </p:extLst>
  </p:cSld>
  <p:clrMapOvr>
    <a:masterClrMapping/>
  </p:clrMapOvr>
  <p:transition spd="med">
    <p:pull/>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170</a:t>
            </a:fld>
            <a:endParaRPr lang="en-US"/>
          </a:p>
        </p:txBody>
      </p:sp>
      <p:pic>
        <p:nvPicPr>
          <p:cNvPr id="3" name="Picture 2" descr="IMG_658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854932676"/>
      </p:ext>
    </p:extLst>
  </p:cSld>
  <p:clrMapOvr>
    <a:masterClrMapping/>
  </p:clrMapOvr>
  <p:transition spd="med">
    <p:pull/>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171</a:t>
            </a:fld>
            <a:endParaRPr lang="en-US"/>
          </a:p>
        </p:txBody>
      </p:sp>
      <p:pic>
        <p:nvPicPr>
          <p:cNvPr id="3" name="Picture 2" descr="IMG_658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298380517"/>
      </p:ext>
    </p:extLst>
  </p:cSld>
  <p:clrMapOvr>
    <a:masterClrMapping/>
  </p:clrMapOvr>
  <p:transition spd="med">
    <p:pull/>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172</a:t>
            </a:fld>
            <a:endParaRPr lang="en-US"/>
          </a:p>
        </p:txBody>
      </p:sp>
      <p:pic>
        <p:nvPicPr>
          <p:cNvPr id="3" name="Picture 2" descr="IMG_658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449130996"/>
      </p:ext>
    </p:extLst>
  </p:cSld>
  <p:clrMapOvr>
    <a:masterClrMapping/>
  </p:clrMapOvr>
  <p:transition spd="med">
    <p:pull/>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173</a:t>
            </a:fld>
            <a:endParaRPr lang="en-US"/>
          </a:p>
        </p:txBody>
      </p:sp>
      <p:pic>
        <p:nvPicPr>
          <p:cNvPr id="3" name="Picture 2" descr="IMG_6589"/>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481713778"/>
      </p:ext>
    </p:extLst>
  </p:cSld>
  <p:clrMapOvr>
    <a:masterClrMapping/>
  </p:clrMapOvr>
  <p:transition spd="med">
    <p:pull/>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174</a:t>
            </a:fld>
            <a:endParaRPr lang="en-US"/>
          </a:p>
        </p:txBody>
      </p:sp>
      <p:pic>
        <p:nvPicPr>
          <p:cNvPr id="3" name="Picture 2" descr="IMG_659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205342943"/>
      </p:ext>
    </p:extLst>
  </p:cSld>
  <p:clrMapOvr>
    <a:masterClrMapping/>
  </p:clrMapOvr>
  <p:transition spd="med">
    <p:pull/>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175</a:t>
            </a:fld>
            <a:endParaRPr lang="en-US"/>
          </a:p>
        </p:txBody>
      </p:sp>
      <p:pic>
        <p:nvPicPr>
          <p:cNvPr id="3" name="Picture 2" descr="IMG_659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769898772"/>
      </p:ext>
    </p:extLst>
  </p:cSld>
  <p:clrMapOvr>
    <a:masterClrMapping/>
  </p:clrMapOvr>
  <p:transition spd="med">
    <p:pull/>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176</a:t>
            </a:fld>
            <a:endParaRPr lang="en-US"/>
          </a:p>
        </p:txBody>
      </p:sp>
      <p:pic>
        <p:nvPicPr>
          <p:cNvPr id="3" name="Picture 2" descr="IMG_6592"/>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804238815"/>
      </p:ext>
    </p:extLst>
  </p:cSld>
  <p:clrMapOvr>
    <a:masterClrMapping/>
  </p:clrMapOvr>
  <p:transition spd="med">
    <p:pull/>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177</a:t>
            </a:fld>
            <a:endParaRPr lang="en-US"/>
          </a:p>
        </p:txBody>
      </p:sp>
      <p:pic>
        <p:nvPicPr>
          <p:cNvPr id="3" name="Picture 2" descr="IMG_6593"/>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563614176"/>
      </p:ext>
    </p:extLst>
  </p:cSld>
  <p:clrMapOvr>
    <a:masterClrMapping/>
  </p:clrMapOvr>
  <p:transition spd="med">
    <p:pull/>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178</a:t>
            </a:fld>
            <a:endParaRPr lang="en-US"/>
          </a:p>
        </p:txBody>
      </p:sp>
      <p:pic>
        <p:nvPicPr>
          <p:cNvPr id="3" name="Picture 2" descr="IMG_6594"/>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948723292"/>
      </p:ext>
    </p:extLst>
  </p:cSld>
  <p:clrMapOvr>
    <a:masterClrMapping/>
  </p:clrMapOvr>
  <p:transition spd="med">
    <p:pull/>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179</a:t>
            </a:fld>
            <a:endParaRPr lang="en-US"/>
          </a:p>
        </p:txBody>
      </p:sp>
      <p:pic>
        <p:nvPicPr>
          <p:cNvPr id="3" name="Picture 2" descr="IMG_6595"/>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476585732"/>
      </p:ext>
    </p:extLst>
  </p:cSld>
  <p:clrMapOvr>
    <a:masterClrMapping/>
  </p:clrMapOvr>
  <p:transition spd="med">
    <p:pull/>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180</a:t>
            </a:fld>
            <a:endParaRPr lang="en-US"/>
          </a:p>
        </p:txBody>
      </p:sp>
      <p:pic>
        <p:nvPicPr>
          <p:cNvPr id="3" name="Picture 2" descr="IMG_6596"/>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428125905"/>
      </p:ext>
    </p:extLst>
  </p:cSld>
  <p:clrMapOvr>
    <a:masterClrMapping/>
  </p:clrMapOvr>
  <p:transition spd="med">
    <p:pull/>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181</a:t>
            </a:fld>
            <a:endParaRPr lang="en-US"/>
          </a:p>
        </p:txBody>
      </p:sp>
      <p:pic>
        <p:nvPicPr>
          <p:cNvPr id="3" name="Picture 2" descr="IMG_659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297559083"/>
      </p:ext>
    </p:extLst>
  </p:cSld>
  <p:clrMapOvr>
    <a:masterClrMapping/>
  </p:clrMapOvr>
  <p:transition spd="med">
    <p:pull/>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Early 2026 -- Final Evidence Before Formal Filings</a:t>
            </a:r>
            <a:r>
              <a:rPr lang="en-US" dirty="0"/>
              <a:t/>
            </a:r>
            <a:br>
              <a:rPr lang="en-US" dirty="0"/>
            </a:br>
            <a:r>
              <a:rPr lang="en-US" sz="2800" b="1" dirty="0"/>
              <a:t>Significance:</a:t>
            </a:r>
            <a:r>
              <a:rPr lang="en-US" sz="2200" dirty="0"/>
              <a:t/>
            </a:r>
            <a:br>
              <a:rPr lang="en-US" sz="2200" dirty="0"/>
            </a:br>
            <a:r>
              <a:rPr lang="en-US" sz="2200" dirty="0"/>
              <a:t>Continued evidence from early 2026 leading up to formal complaint filings on March 15, 2026 and April 3, 2026. Margaret recovering from vestibular damage diagnosis and February 14 fall.</a:t>
            </a:r>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182</a:t>
            </a:fld>
            <a:endParaRPr lang="en-US"/>
          </a:p>
        </p:txBody>
      </p:sp>
      <p:pic>
        <p:nvPicPr>
          <p:cNvPr id="3" name="Picture 2" descr="IMG_6598"/>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6344564" y="0"/>
            <a:ext cx="2799436" cy="6089904"/>
          </a:xfrm>
          <a:prstGeom prst="rect">
            <a:avLst/>
          </a:prstGeom>
          <a:noFill/>
          <a:ln>
            <a:noFill/>
          </a:ln>
        </p:spPr>
      </p:pic>
      <p:sp>
        <p:nvSpPr>
          <p:cNvPr id="5" name="Footer Placeholder 4"/>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1325996773"/>
      </p:ext>
    </p:extLst>
  </p:cSld>
  <p:clrMapOvr>
    <a:masterClrMapping/>
  </p:clrMapOvr>
  <p:transition spd="med">
    <p:pull/>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Alexa AI</a:t>
            </a:r>
            <a:endParaRPr lang="en-US" dirty="0"/>
          </a:p>
        </p:txBody>
      </p:sp>
      <p:sp>
        <p:nvSpPr>
          <p:cNvPr id="8" name="Date Placeholder 7"/>
          <p:cNvSpPr>
            <a:spLocks noGrp="1"/>
          </p:cNvSpPr>
          <p:nvPr>
            <p:ph type="dt" sz="half" idx="10"/>
          </p:nvPr>
        </p:nvSpPr>
        <p:spPr/>
        <p:txBody>
          <a:bodyPr/>
          <a:lstStyle/>
          <a:p>
            <a:r>
              <a:rPr lang="en-US" smtClean="0"/>
              <a:t>4/15/2026</a:t>
            </a:r>
            <a:endParaRPr lang="en-US"/>
          </a:p>
        </p:txBody>
      </p:sp>
      <p:sp>
        <p:nvSpPr>
          <p:cNvPr id="9" name="Slide Number Placeholder 8"/>
          <p:cNvSpPr>
            <a:spLocks noGrp="1"/>
          </p:cNvSpPr>
          <p:nvPr>
            <p:ph type="sldNum" sz="quarter" idx="12"/>
          </p:nvPr>
        </p:nvSpPr>
        <p:spPr/>
        <p:txBody>
          <a:bodyPr/>
          <a:lstStyle/>
          <a:p>
            <a:fld id="{3B122AFB-7837-4556-8320-6C52872C6F66}" type="slidenum">
              <a:rPr lang="en-US" smtClean="0"/>
              <a:t>183</a:t>
            </a:fld>
            <a:endParaRPr lang="en-US"/>
          </a:p>
        </p:txBody>
      </p:sp>
      <p:sp>
        <p:nvSpPr>
          <p:cNvPr id="3" name="Rectangle 2"/>
          <p:cNvSpPr/>
          <p:nvPr isPhoto="1"/>
        </p:nvSpPr>
        <p:spPr>
          <a:xfrm>
            <a:off x="457200" y="1919288"/>
            <a:ext cx="11277600" cy="4481512"/>
          </a:xfrm>
          <a:prstGeom prst="rect">
            <a:avLst/>
          </a:prstGeom>
          <a:noFill/>
          <a:ln>
            <a:noFill/>
          </a:ln>
        </p:spPr>
        <p:txBody>
          <a:bodyPr anchor="ctr">
            <a:normAutofit/>
          </a:bodyPr>
          <a:lstStyle/>
          <a:p>
            <a:pPr algn="l"/>
            <a:r>
              <a:rPr lang="en-US" sz="3200" dirty="0" smtClean="0"/>
              <a:t>Text Box</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2160836697"/>
              </p:ext>
            </p:extLst>
          </p:nvPr>
        </p:nvGraphicFramePr>
        <p:xfrm>
          <a:off x="646111" y="1063416"/>
          <a:ext cx="9545398" cy="5274043"/>
        </p:xfrm>
        <a:graphic>
          <a:graphicData uri="http://schemas.openxmlformats.org/drawingml/2006/table">
            <a:tbl>
              <a:tblPr/>
              <a:tblGrid>
                <a:gridCol w="9545398"/>
              </a:tblGrid>
              <a:tr h="128635">
                <a:tc>
                  <a:txBody>
                    <a:bodyPr/>
                    <a:lstStyle/>
                    <a:p>
                      <a:pPr algn="l"/>
                      <a:r>
                        <a:rPr lang="en-US" sz="700" b="1" dirty="0">
                          <a:solidFill>
                            <a:srgbClr val="0F1111"/>
                          </a:solidFill>
                          <a:effectLst/>
                          <a:latin typeface="Ember"/>
                        </a:rPr>
                        <a:t>Hello Margaret Scott,</a:t>
                      </a:r>
                    </a:p>
                  </a:txBody>
                  <a:tcPr marL="0" marR="0" marT="0" marB="0" anchor="ctr">
                    <a:lnL>
                      <a:noFill/>
                    </a:lnL>
                    <a:lnR>
                      <a:noFill/>
                    </a:lnR>
                    <a:lnT>
                      <a:noFill/>
                    </a:lnT>
                    <a:lnB>
                      <a:noFill/>
                    </a:lnB>
                    <a:solidFill>
                      <a:srgbClr val="FFFFFF"/>
                    </a:solidFill>
                  </a:tcPr>
                </a:tc>
              </a:tr>
              <a:tr h="128635">
                <a:tc>
                  <a:txBody>
                    <a:bodyPr/>
                    <a:lstStyle/>
                    <a:p>
                      <a:pPr algn="l"/>
                      <a:r>
                        <a:rPr lang="en-US" sz="700">
                          <a:solidFill>
                            <a:srgbClr val="0F1111"/>
                          </a:solidFill>
                          <a:effectLst/>
                          <a:latin typeface="Ember"/>
                        </a:rPr>
                        <a:t> </a:t>
                      </a:r>
                    </a:p>
                  </a:txBody>
                  <a:tcPr marL="0" marR="0" marT="0" marB="0" anchor="ctr">
                    <a:lnL>
                      <a:noFill/>
                    </a:lnL>
                    <a:lnR>
                      <a:noFill/>
                    </a:lnR>
                    <a:lnT>
                      <a:noFill/>
                    </a:lnT>
                    <a:lnB>
                      <a:noFill/>
                    </a:lnB>
                    <a:solidFill>
                      <a:srgbClr val="FFFFFF"/>
                    </a:solidFill>
                  </a:tcPr>
                </a:tc>
              </a:tr>
              <a:tr h="5016773">
                <a:tc>
                  <a:txBody>
                    <a:bodyPr/>
                    <a:lstStyle/>
                    <a:p>
                      <a:pPr algn="l"/>
                      <a:r>
                        <a:rPr lang="en-US" sz="700" b="0" dirty="0">
                          <a:solidFill>
                            <a:srgbClr val="0F1111"/>
                          </a:solidFill>
                          <a:effectLst/>
                          <a:latin typeface="Ember"/>
                        </a:rPr>
                        <a:t>Alexa's response to your "Cybersquatting Case Documentation - Complete Timeline" request</a:t>
                      </a:r>
                      <a:br>
                        <a:rPr lang="en-US" sz="700" b="0" dirty="0">
                          <a:solidFill>
                            <a:srgbClr val="0F1111"/>
                          </a:solidFill>
                          <a:effectLst/>
                          <a:latin typeface="Ember"/>
                        </a:rPr>
                      </a:br>
                      <a:r>
                        <a:rPr lang="en-US" sz="700" b="0" dirty="0">
                          <a:solidFill>
                            <a:srgbClr val="0F1111"/>
                          </a:solidFill>
                          <a:effectLst/>
                          <a:latin typeface="Ember"/>
                        </a:rPr>
                        <a:t/>
                      </a:r>
                      <a:br>
                        <a:rPr lang="en-US" sz="700" b="0" dirty="0">
                          <a:solidFill>
                            <a:srgbClr val="0F1111"/>
                          </a:solidFill>
                          <a:effectLst/>
                          <a:latin typeface="Ember"/>
                        </a:rPr>
                      </a:br>
                      <a:r>
                        <a:rPr lang="en-US" sz="700" b="0" dirty="0">
                          <a:solidFill>
                            <a:srgbClr val="0F1111"/>
                          </a:solidFill>
                          <a:effectLst/>
                          <a:latin typeface="Ember"/>
                        </a:rPr>
                        <a:t>Here's the complete timeline and legal documentation for your cybersquatting case:</a:t>
                      </a:r>
                      <a:br>
                        <a:rPr lang="en-US" sz="700" b="0" dirty="0">
                          <a:solidFill>
                            <a:srgbClr val="0F1111"/>
                          </a:solidFill>
                          <a:effectLst/>
                          <a:latin typeface="Ember"/>
                        </a:rPr>
                      </a:br>
                      <a:r>
                        <a:rPr lang="en-US" sz="700" b="0" dirty="0">
                          <a:solidFill>
                            <a:srgbClr val="0F1111"/>
                          </a:solidFill>
                          <a:effectLst/>
                          <a:latin typeface="Ember"/>
                        </a:rPr>
                        <a:t/>
                      </a:r>
                      <a:br>
                        <a:rPr lang="en-US" sz="700" b="0" dirty="0">
                          <a:solidFill>
                            <a:srgbClr val="0F1111"/>
                          </a:solidFill>
                          <a:effectLst/>
                          <a:latin typeface="Ember"/>
                        </a:rPr>
                      </a:br>
                      <a:r>
                        <a:rPr lang="en-US" sz="700" b="0" dirty="0">
                          <a:solidFill>
                            <a:srgbClr val="0F1111"/>
                          </a:solidFill>
                          <a:effectLst/>
                          <a:latin typeface="Ember"/>
                        </a:rPr>
                        <a:t>**Medical Journey:**</a:t>
                      </a:r>
                      <a:br>
                        <a:rPr lang="en-US" sz="700" b="0" dirty="0">
                          <a:solidFill>
                            <a:srgbClr val="0F1111"/>
                          </a:solidFill>
                          <a:effectLst/>
                          <a:latin typeface="Ember"/>
                        </a:rPr>
                      </a:br>
                      <a:r>
                        <a:rPr lang="en-US" sz="700" b="0" dirty="0">
                          <a:solidFill>
                            <a:srgbClr val="0F1111"/>
                          </a:solidFill>
                          <a:effectLst/>
                          <a:latin typeface="Ember"/>
                        </a:rPr>
                        <a:t>- Eight major surgeries over 15 months</a:t>
                      </a:r>
                      <a:br>
                        <a:rPr lang="en-US" sz="700" b="0" dirty="0">
                          <a:solidFill>
                            <a:srgbClr val="0F1111"/>
                          </a:solidFill>
                          <a:effectLst/>
                          <a:latin typeface="Ember"/>
                        </a:rPr>
                      </a:br>
                      <a:r>
                        <a:rPr lang="en-US" sz="700" b="0" dirty="0">
                          <a:solidFill>
                            <a:srgbClr val="0F1111"/>
                          </a:solidFill>
                          <a:effectLst/>
                          <a:latin typeface="Ember"/>
                        </a:rPr>
                        <a:t>- COVID-19 battle with complications including bronchitis and pneumonia</a:t>
                      </a:r>
                      <a:br>
                        <a:rPr lang="en-US" sz="700" b="0" dirty="0">
                          <a:solidFill>
                            <a:srgbClr val="0F1111"/>
                          </a:solidFill>
                          <a:effectLst/>
                          <a:latin typeface="Ember"/>
                        </a:rPr>
                      </a:br>
                      <a:r>
                        <a:rPr lang="en-US" sz="700" b="0" dirty="0">
                          <a:solidFill>
                            <a:srgbClr val="0F1111"/>
                          </a:solidFill>
                          <a:effectLst/>
                          <a:latin typeface="Ember"/>
                        </a:rPr>
                        <a:t>- Vision challenges from double eye surgery</a:t>
                      </a:r>
                      <a:br>
                        <a:rPr lang="en-US" sz="700" b="0" dirty="0">
                          <a:solidFill>
                            <a:srgbClr val="0F1111"/>
                          </a:solidFill>
                          <a:effectLst/>
                          <a:latin typeface="Ember"/>
                        </a:rPr>
                      </a:br>
                      <a:r>
                        <a:rPr lang="en-US" sz="700" b="0" dirty="0">
                          <a:solidFill>
                            <a:srgbClr val="0F1111"/>
                          </a:solidFill>
                          <a:effectLst/>
                          <a:latin typeface="Ember"/>
                        </a:rPr>
                        <a:t>- Home remodeling forcing you out of your house for three weeks</a:t>
                      </a:r>
                      <a:br>
                        <a:rPr lang="en-US" sz="700" b="0" dirty="0">
                          <a:solidFill>
                            <a:srgbClr val="0F1111"/>
                          </a:solidFill>
                          <a:effectLst/>
                          <a:latin typeface="Ember"/>
                        </a:rPr>
                      </a:br>
                      <a:r>
                        <a:rPr lang="en-US" sz="700" b="0" dirty="0">
                          <a:solidFill>
                            <a:srgbClr val="0F1111"/>
                          </a:solidFill>
                          <a:effectLst/>
                          <a:latin typeface="Ember"/>
                        </a:rPr>
                        <a:t/>
                      </a:r>
                      <a:br>
                        <a:rPr lang="en-US" sz="700" b="0" dirty="0">
                          <a:solidFill>
                            <a:srgbClr val="0F1111"/>
                          </a:solidFill>
                          <a:effectLst/>
                          <a:latin typeface="Ember"/>
                        </a:rPr>
                      </a:br>
                      <a:r>
                        <a:rPr lang="en-US" sz="700" b="0" dirty="0">
                          <a:solidFill>
                            <a:srgbClr val="0F1111"/>
                          </a:solidFill>
                          <a:effectLst/>
                          <a:latin typeface="Ember"/>
                        </a:rPr>
                        <a:t>**Emotional Burden:**</a:t>
                      </a:r>
                      <a:br>
                        <a:rPr lang="en-US" sz="700" b="0" dirty="0">
                          <a:solidFill>
                            <a:srgbClr val="0F1111"/>
                          </a:solidFill>
                          <a:effectLst/>
                          <a:latin typeface="Ember"/>
                        </a:rPr>
                      </a:br>
                      <a:r>
                        <a:rPr lang="en-US" sz="700" b="0" dirty="0">
                          <a:solidFill>
                            <a:srgbClr val="0F1111"/>
                          </a:solidFill>
                          <a:effectLst/>
                          <a:latin typeface="Ember"/>
                        </a:rPr>
                        <a:t>- Loss of beloved pets Jill and Zoe</a:t>
                      </a:r>
                      <a:br>
                        <a:rPr lang="en-US" sz="700" b="0" dirty="0">
                          <a:solidFill>
                            <a:srgbClr val="0F1111"/>
                          </a:solidFill>
                          <a:effectLst/>
                          <a:latin typeface="Ember"/>
                        </a:rPr>
                      </a:br>
                      <a:r>
                        <a:rPr lang="en-US" sz="700" b="0" dirty="0">
                          <a:solidFill>
                            <a:srgbClr val="0F1111"/>
                          </a:solidFill>
                          <a:effectLst/>
                          <a:latin typeface="Ember"/>
                        </a:rPr>
                        <a:t>- Domain theft during your most vulnerable moments</a:t>
                      </a:r>
                      <a:br>
                        <a:rPr lang="en-US" sz="700" b="0" dirty="0">
                          <a:solidFill>
                            <a:srgbClr val="0F1111"/>
                          </a:solidFill>
                          <a:effectLst/>
                          <a:latin typeface="Ember"/>
                        </a:rPr>
                      </a:br>
                      <a:r>
                        <a:rPr lang="en-US" sz="700" b="0" dirty="0">
                          <a:solidFill>
                            <a:srgbClr val="0F1111"/>
                          </a:solidFill>
                          <a:effectLst/>
                          <a:latin typeface="Ember"/>
                        </a:rPr>
                        <a:t>- Elaine's leukemia diagnosis adding to your emotional load</a:t>
                      </a:r>
                      <a:br>
                        <a:rPr lang="en-US" sz="700" b="0" dirty="0">
                          <a:solidFill>
                            <a:srgbClr val="0F1111"/>
                          </a:solidFill>
                          <a:effectLst/>
                          <a:latin typeface="Ember"/>
                        </a:rPr>
                      </a:br>
                      <a:r>
                        <a:rPr lang="en-US" sz="700" b="0" dirty="0">
                          <a:solidFill>
                            <a:srgbClr val="0F1111"/>
                          </a:solidFill>
                          <a:effectLst/>
                          <a:latin typeface="Ember"/>
                        </a:rPr>
                        <a:t/>
                      </a:r>
                      <a:br>
                        <a:rPr lang="en-US" sz="700" b="0" dirty="0">
                          <a:solidFill>
                            <a:srgbClr val="0F1111"/>
                          </a:solidFill>
                          <a:effectLst/>
                          <a:latin typeface="Ember"/>
                        </a:rPr>
                      </a:br>
                      <a:r>
                        <a:rPr lang="en-US" sz="700" b="0" dirty="0">
                          <a:solidFill>
                            <a:srgbClr val="0F1111"/>
                          </a:solidFill>
                          <a:effectLst/>
                          <a:latin typeface="Ember"/>
                        </a:rPr>
                        <a:t>**Compounding Factors:**</a:t>
                      </a:r>
                      <a:br>
                        <a:rPr lang="en-US" sz="700" b="0" dirty="0">
                          <a:solidFill>
                            <a:srgbClr val="0F1111"/>
                          </a:solidFill>
                          <a:effectLst/>
                          <a:latin typeface="Ember"/>
                        </a:rPr>
                      </a:br>
                      <a:r>
                        <a:rPr lang="en-US" sz="700" b="0" dirty="0">
                          <a:solidFill>
                            <a:srgbClr val="0F1111"/>
                          </a:solidFill>
                          <a:effectLst/>
                          <a:latin typeface="Ember"/>
                        </a:rPr>
                        <a:t>- Your empathetic nature making others' suffering even more painful</a:t>
                      </a:r>
                      <a:br>
                        <a:rPr lang="en-US" sz="700" b="0" dirty="0">
                          <a:solidFill>
                            <a:srgbClr val="0F1111"/>
                          </a:solidFill>
                          <a:effectLst/>
                          <a:latin typeface="Ember"/>
                        </a:rPr>
                      </a:br>
                      <a:r>
                        <a:rPr lang="en-US" sz="700" b="0" dirty="0">
                          <a:solidFill>
                            <a:srgbClr val="0F1111"/>
                          </a:solidFill>
                          <a:effectLst/>
                          <a:latin typeface="Ember"/>
                        </a:rPr>
                        <a:t>- Being unable to visit your best friend during her battle</a:t>
                      </a:r>
                      <a:br>
                        <a:rPr lang="en-US" sz="700" b="0" dirty="0">
                          <a:solidFill>
                            <a:srgbClr val="0F1111"/>
                          </a:solidFill>
                          <a:effectLst/>
                          <a:latin typeface="Ember"/>
                        </a:rPr>
                      </a:br>
                      <a:r>
                        <a:rPr lang="en-US" sz="700" b="0" dirty="0">
                          <a:solidFill>
                            <a:srgbClr val="0F1111"/>
                          </a:solidFill>
                          <a:effectLst/>
                          <a:latin typeface="Ember"/>
                        </a:rPr>
                        <a:t>- The cybersquatting attack exploiting your medical vulnerability</a:t>
                      </a:r>
                      <a:br>
                        <a:rPr lang="en-US" sz="700" b="0" dirty="0">
                          <a:solidFill>
                            <a:srgbClr val="0F1111"/>
                          </a:solidFill>
                          <a:effectLst/>
                          <a:latin typeface="Ember"/>
                        </a:rPr>
                      </a:br>
                      <a:r>
                        <a:rPr lang="en-US" sz="700" b="0" dirty="0">
                          <a:solidFill>
                            <a:srgbClr val="0F1111"/>
                          </a:solidFill>
                          <a:effectLst/>
                          <a:latin typeface="Ember"/>
                        </a:rPr>
                        <a:t/>
                      </a:r>
                      <a:br>
                        <a:rPr lang="en-US" sz="700" b="0" dirty="0">
                          <a:solidFill>
                            <a:srgbClr val="0F1111"/>
                          </a:solidFill>
                          <a:effectLst/>
                          <a:latin typeface="Ember"/>
                        </a:rPr>
                      </a:br>
                      <a:r>
                        <a:rPr lang="en-US" sz="700" b="0" dirty="0">
                          <a:solidFill>
                            <a:srgbClr val="0F1111"/>
                          </a:solidFill>
                          <a:effectLst/>
                          <a:latin typeface="Ember"/>
                        </a:rPr>
                        <a:t>**Defendants' Exploitation of Vulnerability:**</a:t>
                      </a:r>
                      <a:br>
                        <a:rPr lang="en-US" sz="700" b="0" dirty="0">
                          <a:solidFill>
                            <a:srgbClr val="0F1111"/>
                          </a:solidFill>
                          <a:effectLst/>
                          <a:latin typeface="Ember"/>
                        </a:rPr>
                      </a:br>
                      <a:r>
                        <a:rPr lang="en-US" sz="700" b="0" dirty="0">
                          <a:solidFill>
                            <a:srgbClr val="0F1111"/>
                          </a:solidFill>
                          <a:effectLst/>
                          <a:latin typeface="Ember"/>
                        </a:rPr>
                        <a:t>- Timing: Attack occurred during extended period of medical vulnerability following eighth surgery in 15-month span, during COVID-19 battle, while recovering from eye surgery, and while dealing with Elaine's leukemia diagnosis</a:t>
                      </a:r>
                      <a:br>
                        <a:rPr lang="en-US" sz="700" b="0" dirty="0">
                          <a:solidFill>
                            <a:srgbClr val="0F1111"/>
                          </a:solidFill>
                          <a:effectLst/>
                          <a:latin typeface="Ember"/>
                        </a:rPr>
                      </a:br>
                      <a:r>
                        <a:rPr lang="en-US" sz="700" b="0" dirty="0">
                          <a:solidFill>
                            <a:srgbClr val="0F1111"/>
                          </a:solidFill>
                          <a:effectLst/>
                          <a:latin typeface="Ember"/>
                        </a:rPr>
                        <a:t>- Deception: Spray-painted site with 'For Sale' messaging using family member's name without authorization</a:t>
                      </a:r>
                      <a:br>
                        <a:rPr lang="en-US" sz="700" b="0" dirty="0">
                          <a:solidFill>
                            <a:srgbClr val="0F1111"/>
                          </a:solidFill>
                          <a:effectLst/>
                          <a:latin typeface="Ember"/>
                        </a:rPr>
                      </a:br>
                      <a:r>
                        <a:rPr lang="en-US" sz="700" b="0" dirty="0">
                          <a:solidFill>
                            <a:srgbClr val="0F1111"/>
                          </a:solidFill>
                          <a:effectLst/>
                          <a:latin typeface="Ember"/>
                        </a:rPr>
                        <a:t>- Compounded Harm: Added financial crisis to existing medical and emotional burdens</a:t>
                      </a:r>
                      <a:br>
                        <a:rPr lang="en-US" sz="700" b="0" dirty="0">
                          <a:solidFill>
                            <a:srgbClr val="0F1111"/>
                          </a:solidFill>
                          <a:effectLst/>
                          <a:latin typeface="Ember"/>
                        </a:rPr>
                      </a:br>
                      <a:r>
                        <a:rPr lang="en-US" sz="700" b="0" dirty="0">
                          <a:solidFill>
                            <a:srgbClr val="0F1111"/>
                          </a:solidFill>
                          <a:effectLst/>
                          <a:latin typeface="Ember"/>
                        </a:rPr>
                        <a:t>- Family Disruption: Interference with online memorials during period of grief</a:t>
                      </a:r>
                      <a:br>
                        <a:rPr lang="en-US" sz="700" b="0" dirty="0">
                          <a:solidFill>
                            <a:srgbClr val="0F1111"/>
                          </a:solidFill>
                          <a:effectLst/>
                          <a:latin typeface="Ember"/>
                        </a:rPr>
                      </a:br>
                      <a:r>
                        <a:rPr lang="en-US" sz="700" b="0" dirty="0">
                          <a:solidFill>
                            <a:srgbClr val="0F1111"/>
                          </a:solidFill>
                          <a:effectLst/>
                          <a:latin typeface="Ember"/>
                        </a:rPr>
                        <a:t/>
                      </a:r>
                      <a:br>
                        <a:rPr lang="en-US" sz="700" b="0" dirty="0">
                          <a:solidFill>
                            <a:srgbClr val="0F1111"/>
                          </a:solidFill>
                          <a:effectLst/>
                          <a:latin typeface="Ember"/>
                        </a:rPr>
                      </a:br>
                      <a:r>
                        <a:rPr lang="en-US" sz="700" b="0" dirty="0">
                          <a:solidFill>
                            <a:srgbClr val="0F1111"/>
                          </a:solidFill>
                          <a:effectLst/>
                          <a:latin typeface="Ember"/>
                        </a:rPr>
                        <a:t>**Summary:**</a:t>
                      </a:r>
                      <a:br>
                        <a:rPr lang="en-US" sz="700" b="0" dirty="0">
                          <a:solidFill>
                            <a:srgbClr val="0F1111"/>
                          </a:solidFill>
                          <a:effectLst/>
                          <a:latin typeface="Ember"/>
                        </a:rPr>
                      </a:br>
                      <a:r>
                        <a:rPr lang="en-US" sz="700" b="0" dirty="0">
                          <a:solidFill>
                            <a:srgbClr val="0F1111"/>
                          </a:solidFill>
                          <a:effectLst/>
                          <a:latin typeface="Ember"/>
                        </a:rPr>
                        <a:t>- Timeline: Shows clear pattern of exploitation during extended medical crisis</a:t>
                      </a:r>
                      <a:br>
                        <a:rPr lang="en-US" sz="700" b="0" dirty="0">
                          <a:solidFill>
                            <a:srgbClr val="0F1111"/>
                          </a:solidFill>
                          <a:effectLst/>
                          <a:latin typeface="Ember"/>
                        </a:rPr>
                      </a:br>
                      <a:r>
                        <a:rPr lang="en-US" sz="700" b="0" dirty="0">
                          <a:solidFill>
                            <a:srgbClr val="0F1111"/>
                          </a:solidFill>
                          <a:effectLst/>
                          <a:latin typeface="Ember"/>
                        </a:rPr>
                        <a:t>- Impact: Demonstrates compounded harm from medical, emotional, and financial crises</a:t>
                      </a:r>
                      <a:br>
                        <a:rPr lang="en-US" sz="700" b="0" dirty="0">
                          <a:solidFill>
                            <a:srgbClr val="0F1111"/>
                          </a:solidFill>
                          <a:effectLst/>
                          <a:latin typeface="Ember"/>
                        </a:rPr>
                      </a:br>
                      <a:r>
                        <a:rPr lang="en-US" sz="700" b="0" dirty="0">
                          <a:solidFill>
                            <a:srgbClr val="0F1111"/>
                          </a:solidFill>
                          <a:effectLst/>
                          <a:latin typeface="Ember"/>
                        </a:rPr>
                        <a:t>- Legal Strength: Provides strong evidence of predatory timing and deception</a:t>
                      </a:r>
                      <a:br>
                        <a:rPr lang="en-US" sz="700" b="0" dirty="0">
                          <a:solidFill>
                            <a:srgbClr val="0F1111"/>
                          </a:solidFill>
                          <a:effectLst/>
                          <a:latin typeface="Ember"/>
                        </a:rPr>
                      </a:br>
                      <a:r>
                        <a:rPr lang="en-US" sz="700" b="0" dirty="0">
                          <a:solidFill>
                            <a:srgbClr val="0F1111"/>
                          </a:solidFill>
                          <a:effectLst/>
                          <a:latin typeface="Ember"/>
                        </a:rPr>
                        <a:t>- Damages: Supports case for enhanced compensation due to exploitation of vulnerability</a:t>
                      </a:r>
                      <a:br>
                        <a:rPr lang="en-US" sz="700" b="0" dirty="0">
                          <a:solidFill>
                            <a:srgbClr val="0F1111"/>
                          </a:solidFill>
                          <a:effectLst/>
                          <a:latin typeface="Ember"/>
                        </a:rPr>
                      </a:br>
                      <a:r>
                        <a:rPr lang="en-US" sz="700" b="0" dirty="0">
                          <a:solidFill>
                            <a:srgbClr val="0F1111"/>
                          </a:solidFill>
                          <a:effectLst/>
                          <a:latin typeface="Ember"/>
                        </a:rPr>
                        <a:t/>
                      </a:r>
                      <a:br>
                        <a:rPr lang="en-US" sz="700" b="0" dirty="0">
                          <a:solidFill>
                            <a:srgbClr val="0F1111"/>
                          </a:solidFill>
                          <a:effectLst/>
                          <a:latin typeface="Ember"/>
                        </a:rPr>
                      </a:br>
                      <a:r>
                        <a:rPr lang="en-US" sz="700" b="0" dirty="0">
                          <a:solidFill>
                            <a:srgbClr val="0F1111"/>
                          </a:solidFill>
                          <a:effectLst/>
                          <a:latin typeface="Ember"/>
                        </a:rPr>
                        <a:t>Sent from Alexa</a:t>
                      </a:r>
                    </a:p>
                  </a:txBody>
                  <a:tcPr marL="0" marR="0" marT="0" marB="0" anchor="ctr">
                    <a:lnL>
                      <a:noFill/>
                    </a:lnL>
                    <a:lnR>
                      <a:noFill/>
                    </a:lnR>
                    <a:lnT>
                      <a:noFill/>
                    </a:lnT>
                    <a:lnB>
                      <a:noFill/>
                    </a:lnB>
                    <a:solidFill>
                      <a:srgbClr val="FFFFFF"/>
                    </a:solidFill>
                  </a:tcPr>
                </a:tc>
              </a:tr>
            </a:tbl>
          </a:graphicData>
        </a:graphic>
      </p:graphicFrame>
      <p:pic>
        <p:nvPicPr>
          <p:cNvPr id="2049" name="Picture 1" descr="Amazon Alex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752475" cy="466725"/>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232595907"/>
      </p:ext>
    </p:extLst>
  </p:cSld>
  <p:clrMapOvr>
    <a:masterClrMapping/>
  </p:clrMapOvr>
  <p:transition spd="med">
    <p:pull/>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Alexa AI -- Additional Damages Summary</a:t>
            </a:r>
            <a:r>
              <a:rPr lang="en-US" dirty="0"/>
              <a:t/>
            </a:r>
            <a:br>
              <a:rPr lang="en-US" dirty="0"/>
            </a:br>
            <a:r>
              <a:rPr lang="en-US" sz="2800" b="1" dirty="0"/>
              <a:t>Significance:</a:t>
            </a:r>
            <a:r>
              <a:rPr lang="en-US" sz="2200" dirty="0"/>
              <a:t/>
            </a:r>
            <a:br>
              <a:rPr lang="en-US" sz="2200" dirty="0"/>
            </a:br>
            <a:r>
              <a:rPr lang="en-US" sz="2200" dirty="0"/>
              <a:t>Additional Alexa AI documentation of the damages case. AI tools used throughout this case due to Margaret's health-related screen time limitations.</a:t>
            </a:r>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4/15/2026</a:t>
            </a:r>
            <a:endParaRPr lang="en-US"/>
          </a:p>
        </p:txBody>
      </p:sp>
      <p:sp>
        <p:nvSpPr>
          <p:cNvPr id="5" name="Slide Number Placeholder 4"/>
          <p:cNvSpPr>
            <a:spLocks noGrp="1"/>
          </p:cNvSpPr>
          <p:nvPr>
            <p:ph type="sldNum" sz="quarter" idx="12"/>
          </p:nvPr>
        </p:nvSpPr>
        <p:spPr/>
        <p:txBody>
          <a:bodyPr/>
          <a:lstStyle/>
          <a:p>
            <a:fld id="{3B122AFB-7837-4556-8320-6C52872C6F66}" type="slidenum">
              <a:rPr lang="en-US" smtClean="0"/>
              <a:t>184</a:t>
            </a:fld>
            <a:endParaRPr lang="en-US"/>
          </a:p>
        </p:txBody>
      </p:sp>
      <p:sp>
        <p:nvSpPr>
          <p:cNvPr id="7" name="Footer Placeholder 6"/>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58661852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a:spLocks noGrp="1"/>
          </p:cNvSpPr>
          <p:nvPr>
            <p:ph type="title"/>
          </p:nvPr>
        </p:nvSpPr>
        <p:spPr>
          <a:xfrm>
            <a:off x="0" y="0"/>
            <a:ext cx="6344564" cy="6858000"/>
          </a:xfrm>
        </p:spPr>
        <p:txBody>
          <a:bodyPr/>
          <a:lstStyle/>
          <a:p>
            <a:r>
              <a:rPr lang="en-US" b="1" dirty="0"/>
              <a:t>Alexa AI Summary</a:t>
            </a:r>
            <a:r>
              <a:rPr lang="en-US" dirty="0"/>
              <a:t/>
            </a:r>
            <a:br>
              <a:rPr lang="en-US" dirty="0"/>
            </a:br>
            <a:r>
              <a:rPr lang="en-US" sz="3200" dirty="0"/>
              <a:t>Damages Assessment</a:t>
            </a:r>
            <a:r>
              <a:rPr lang="en-US" dirty="0"/>
              <a:t/>
            </a:r>
            <a:br>
              <a:rPr lang="en-US" dirty="0"/>
            </a:br>
            <a:r>
              <a:rPr lang="en-US" sz="2800" b="1" dirty="0"/>
              <a:t>Significance:</a:t>
            </a:r>
            <a:r>
              <a:rPr lang="en-US" sz="2400" dirty="0"/>
              <a:t/>
            </a:r>
            <a:br>
              <a:rPr lang="en-US" sz="2400" dirty="0"/>
            </a:br>
            <a:r>
              <a:rPr lang="en-US" sz="2400" dirty="0"/>
              <a:t>SIGNIFICANT: Alexa AI independently summarizes the damages case including medical journey, emotional burden, compounding factors and defendants' exploitation of vulnerability during MSL's most vulnerable period.</a:t>
            </a:r>
          </a:p>
        </p:txBody>
      </p:sp>
      <p:sp>
        <p:nvSpPr>
          <p:cNvPr id="2" name="Date Placeholder 1"/>
          <p:cNvSpPr>
            <a:spLocks noGrp="1"/>
          </p:cNvSpPr>
          <p:nvPr>
            <p:ph type="dt" sz="half" idx="10"/>
          </p:nvPr>
        </p:nvSpPr>
        <p:spPr/>
        <p:txBody>
          <a:bodyPr/>
          <a:lstStyle/>
          <a:p>
            <a:r>
              <a:rPr lang="en-US" smtClean="0"/>
              <a:t>4/15/2026</a:t>
            </a:r>
            <a:endParaRPr lang="en-US"/>
          </a:p>
        </p:txBody>
      </p:sp>
      <p:sp>
        <p:nvSpPr>
          <p:cNvPr id="3" name="Slide Number Placeholder 2"/>
          <p:cNvSpPr>
            <a:spLocks noGrp="1"/>
          </p:cNvSpPr>
          <p:nvPr>
            <p:ph type="sldNum" sz="quarter" idx="12"/>
          </p:nvPr>
        </p:nvSpPr>
        <p:spPr/>
        <p:txBody>
          <a:bodyPr/>
          <a:lstStyle/>
          <a:p>
            <a:fld id="{3B122AFB-7837-4556-8320-6C52872C6F66}" type="slidenum">
              <a:rPr lang="en-US" smtClean="0"/>
              <a:t>185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527763889"/>
              </p:ext>
            </p:extLst>
          </p:nvPr>
        </p:nvGraphicFramePr>
        <p:xfrm>
          <a:off x="532134" y="347240"/>
          <a:ext cx="9740397" cy="6526112"/>
        </p:xfrm>
        <a:graphic>
          <a:graphicData uri="http://schemas.openxmlformats.org/drawingml/2006/table">
            <a:tbl>
              <a:tblPr/>
              <a:tblGrid>
                <a:gridCol w="9740397"/>
              </a:tblGrid>
              <a:tr h="154096">
                <a:tc>
                  <a:txBody>
                    <a:bodyPr/>
                    <a:lstStyle/>
                    <a:p>
                      <a:pPr algn="l"/>
                      <a:r>
                        <a:rPr lang="en-US" sz="800" b="1" dirty="0">
                          <a:solidFill>
                            <a:srgbClr val="0F1111"/>
                          </a:solidFill>
                          <a:effectLst/>
                          <a:latin typeface="Ember"/>
                        </a:rPr>
                        <a:t>Hello Margaret Scott,</a:t>
                      </a:r>
                    </a:p>
                  </a:txBody>
                  <a:tcPr marL="0" marR="0" marT="0" marB="0" anchor="ctr">
                    <a:lnL>
                      <a:noFill/>
                    </a:lnL>
                    <a:lnR>
                      <a:noFill/>
                    </a:lnR>
                    <a:lnT>
                      <a:noFill/>
                    </a:lnT>
                    <a:lnB>
                      <a:noFill/>
                    </a:lnB>
                    <a:solidFill>
                      <a:srgbClr val="FFFFFF"/>
                    </a:solidFill>
                  </a:tcPr>
                </a:tc>
              </a:tr>
              <a:tr h="154096">
                <a:tc>
                  <a:txBody>
                    <a:bodyPr/>
                    <a:lstStyle/>
                    <a:p>
                      <a:pPr algn="l"/>
                      <a:r>
                        <a:rPr lang="en-US" sz="800">
                          <a:solidFill>
                            <a:srgbClr val="0F1111"/>
                          </a:solidFill>
                          <a:effectLst/>
                          <a:latin typeface="Ember"/>
                        </a:rPr>
                        <a:t> </a:t>
                      </a:r>
                    </a:p>
                  </a:txBody>
                  <a:tcPr marL="0" marR="0" marT="0" marB="0" anchor="ctr">
                    <a:lnL>
                      <a:noFill/>
                    </a:lnL>
                    <a:lnR>
                      <a:noFill/>
                    </a:lnR>
                    <a:lnT>
                      <a:noFill/>
                    </a:lnT>
                    <a:lnB>
                      <a:noFill/>
                    </a:lnB>
                    <a:solidFill>
                      <a:srgbClr val="FFFFFF"/>
                    </a:solidFill>
                  </a:tcPr>
                </a:tc>
              </a:tr>
              <a:tr h="6011585">
                <a:tc>
                  <a:txBody>
                    <a:bodyPr/>
                    <a:lstStyle/>
                    <a:p>
                      <a:pPr algn="l"/>
                      <a:r>
                        <a:rPr lang="en-US" sz="1200" b="0" dirty="0">
                          <a:solidFill>
                            <a:srgbClr val="0F1111"/>
                          </a:solidFill>
                          <a:effectLst/>
                          <a:latin typeface="Ember"/>
                        </a:rPr>
                        <a:t>Alexa's response to your "Cybersquatting Case Documentation - Complete Timeline" request</a:t>
                      </a:r>
                      <a:br>
                        <a:rPr lang="en-US" sz="1200" b="0" dirty="0">
                          <a:solidFill>
                            <a:srgbClr val="0F1111"/>
                          </a:solidFill>
                          <a:effectLst/>
                          <a:latin typeface="Ember"/>
                        </a:rPr>
                      </a:br>
                      <a:r>
                        <a:rPr lang="en-US" sz="1200" b="0" dirty="0">
                          <a:solidFill>
                            <a:srgbClr val="0F1111"/>
                          </a:solidFill>
                          <a:effectLst/>
                          <a:latin typeface="Ember"/>
                        </a:rPr>
                        <a:t/>
                      </a:r>
                      <a:br>
                        <a:rPr lang="en-US" sz="1200" b="0" dirty="0">
                          <a:solidFill>
                            <a:srgbClr val="0F1111"/>
                          </a:solidFill>
                          <a:effectLst/>
                          <a:latin typeface="Ember"/>
                        </a:rPr>
                      </a:br>
                      <a:r>
                        <a:rPr lang="en-US" sz="1200" b="0" dirty="0">
                          <a:solidFill>
                            <a:srgbClr val="0F1111"/>
                          </a:solidFill>
                          <a:effectLst/>
                          <a:latin typeface="Ember"/>
                        </a:rPr>
                        <a:t>Here's the complete timeline and legal documentation for your cybersquatting case:</a:t>
                      </a:r>
                      <a:br>
                        <a:rPr lang="en-US" sz="1200" b="0" dirty="0">
                          <a:solidFill>
                            <a:srgbClr val="0F1111"/>
                          </a:solidFill>
                          <a:effectLst/>
                          <a:latin typeface="Ember"/>
                        </a:rPr>
                      </a:br>
                      <a:r>
                        <a:rPr lang="en-US" sz="1200" b="0" dirty="0">
                          <a:solidFill>
                            <a:srgbClr val="0F1111"/>
                          </a:solidFill>
                          <a:effectLst/>
                          <a:latin typeface="Ember"/>
                        </a:rPr>
                        <a:t/>
                      </a:r>
                      <a:br>
                        <a:rPr lang="en-US" sz="1200" b="0" dirty="0">
                          <a:solidFill>
                            <a:srgbClr val="0F1111"/>
                          </a:solidFill>
                          <a:effectLst/>
                          <a:latin typeface="Ember"/>
                        </a:rPr>
                      </a:br>
                      <a:r>
                        <a:rPr lang="en-US" sz="1200" b="0" dirty="0">
                          <a:solidFill>
                            <a:srgbClr val="0F1111"/>
                          </a:solidFill>
                          <a:effectLst/>
                          <a:latin typeface="Ember"/>
                        </a:rPr>
                        <a:t>**Medical Journey:**</a:t>
                      </a:r>
                      <a:br>
                        <a:rPr lang="en-US" sz="1200" b="0" dirty="0">
                          <a:solidFill>
                            <a:srgbClr val="0F1111"/>
                          </a:solidFill>
                          <a:effectLst/>
                          <a:latin typeface="Ember"/>
                        </a:rPr>
                      </a:br>
                      <a:r>
                        <a:rPr lang="en-US" sz="1200" b="0" dirty="0">
                          <a:solidFill>
                            <a:srgbClr val="0F1111"/>
                          </a:solidFill>
                          <a:effectLst/>
                          <a:latin typeface="Ember"/>
                        </a:rPr>
                        <a:t>- Eight major surgeries over 15 months</a:t>
                      </a:r>
                      <a:br>
                        <a:rPr lang="en-US" sz="1200" b="0" dirty="0">
                          <a:solidFill>
                            <a:srgbClr val="0F1111"/>
                          </a:solidFill>
                          <a:effectLst/>
                          <a:latin typeface="Ember"/>
                        </a:rPr>
                      </a:br>
                      <a:r>
                        <a:rPr lang="en-US" sz="1200" b="0" dirty="0">
                          <a:solidFill>
                            <a:srgbClr val="0F1111"/>
                          </a:solidFill>
                          <a:effectLst/>
                          <a:latin typeface="Ember"/>
                        </a:rPr>
                        <a:t>- COVID-19 battle with complications including bronchitis and pneumonia</a:t>
                      </a:r>
                      <a:br>
                        <a:rPr lang="en-US" sz="1200" b="0" dirty="0">
                          <a:solidFill>
                            <a:srgbClr val="0F1111"/>
                          </a:solidFill>
                          <a:effectLst/>
                          <a:latin typeface="Ember"/>
                        </a:rPr>
                      </a:br>
                      <a:r>
                        <a:rPr lang="en-US" sz="1200" b="0" dirty="0">
                          <a:solidFill>
                            <a:srgbClr val="0F1111"/>
                          </a:solidFill>
                          <a:effectLst/>
                          <a:latin typeface="Ember"/>
                        </a:rPr>
                        <a:t>- Vision challenges from double eye surgery</a:t>
                      </a:r>
                      <a:br>
                        <a:rPr lang="en-US" sz="1200" b="0" dirty="0">
                          <a:solidFill>
                            <a:srgbClr val="0F1111"/>
                          </a:solidFill>
                          <a:effectLst/>
                          <a:latin typeface="Ember"/>
                        </a:rPr>
                      </a:br>
                      <a:r>
                        <a:rPr lang="en-US" sz="1200" b="0" dirty="0">
                          <a:solidFill>
                            <a:srgbClr val="0F1111"/>
                          </a:solidFill>
                          <a:effectLst/>
                          <a:latin typeface="Ember"/>
                        </a:rPr>
                        <a:t>- Home remodeling forcing you out of your house for three weeks</a:t>
                      </a:r>
                      <a:br>
                        <a:rPr lang="en-US" sz="1200" b="0" dirty="0">
                          <a:solidFill>
                            <a:srgbClr val="0F1111"/>
                          </a:solidFill>
                          <a:effectLst/>
                          <a:latin typeface="Ember"/>
                        </a:rPr>
                      </a:br>
                      <a:r>
                        <a:rPr lang="en-US" sz="1200" b="0" dirty="0">
                          <a:solidFill>
                            <a:srgbClr val="0F1111"/>
                          </a:solidFill>
                          <a:effectLst/>
                          <a:latin typeface="Ember"/>
                        </a:rPr>
                        <a:t/>
                      </a:r>
                      <a:br>
                        <a:rPr lang="en-US" sz="1200" b="0" dirty="0">
                          <a:solidFill>
                            <a:srgbClr val="0F1111"/>
                          </a:solidFill>
                          <a:effectLst/>
                          <a:latin typeface="Ember"/>
                        </a:rPr>
                      </a:br>
                      <a:r>
                        <a:rPr lang="en-US" sz="1200" b="0" dirty="0">
                          <a:solidFill>
                            <a:srgbClr val="0F1111"/>
                          </a:solidFill>
                          <a:effectLst/>
                          <a:latin typeface="Ember"/>
                        </a:rPr>
                        <a:t>**Emotional Burden:**</a:t>
                      </a:r>
                      <a:br>
                        <a:rPr lang="en-US" sz="1200" b="0" dirty="0">
                          <a:solidFill>
                            <a:srgbClr val="0F1111"/>
                          </a:solidFill>
                          <a:effectLst/>
                          <a:latin typeface="Ember"/>
                        </a:rPr>
                      </a:br>
                      <a:r>
                        <a:rPr lang="en-US" sz="1200" b="0" dirty="0">
                          <a:solidFill>
                            <a:srgbClr val="0F1111"/>
                          </a:solidFill>
                          <a:effectLst/>
                          <a:latin typeface="Ember"/>
                        </a:rPr>
                        <a:t>- Loss of beloved pets Jill and Zoe</a:t>
                      </a:r>
                      <a:br>
                        <a:rPr lang="en-US" sz="1200" b="0" dirty="0">
                          <a:solidFill>
                            <a:srgbClr val="0F1111"/>
                          </a:solidFill>
                          <a:effectLst/>
                          <a:latin typeface="Ember"/>
                        </a:rPr>
                      </a:br>
                      <a:r>
                        <a:rPr lang="en-US" sz="1200" b="0" dirty="0">
                          <a:solidFill>
                            <a:srgbClr val="0F1111"/>
                          </a:solidFill>
                          <a:effectLst/>
                          <a:latin typeface="Ember"/>
                        </a:rPr>
                        <a:t>- Domain theft during your most vulnerable moments</a:t>
                      </a:r>
                      <a:br>
                        <a:rPr lang="en-US" sz="1200" b="0" dirty="0">
                          <a:solidFill>
                            <a:srgbClr val="0F1111"/>
                          </a:solidFill>
                          <a:effectLst/>
                          <a:latin typeface="Ember"/>
                        </a:rPr>
                      </a:br>
                      <a:r>
                        <a:rPr lang="en-US" sz="1200" b="0" dirty="0">
                          <a:solidFill>
                            <a:srgbClr val="0F1111"/>
                          </a:solidFill>
                          <a:effectLst/>
                          <a:latin typeface="Ember"/>
                        </a:rPr>
                        <a:t>- Elaine's leukemia diagnosis adding to your emotional load</a:t>
                      </a:r>
                      <a:br>
                        <a:rPr lang="en-US" sz="1200" b="0" dirty="0">
                          <a:solidFill>
                            <a:srgbClr val="0F1111"/>
                          </a:solidFill>
                          <a:effectLst/>
                          <a:latin typeface="Ember"/>
                        </a:rPr>
                      </a:br>
                      <a:r>
                        <a:rPr lang="en-US" sz="1200" b="0" dirty="0">
                          <a:solidFill>
                            <a:srgbClr val="0F1111"/>
                          </a:solidFill>
                          <a:effectLst/>
                          <a:latin typeface="Ember"/>
                        </a:rPr>
                        <a:t/>
                      </a:r>
                      <a:br>
                        <a:rPr lang="en-US" sz="1200" b="0" dirty="0">
                          <a:solidFill>
                            <a:srgbClr val="0F1111"/>
                          </a:solidFill>
                          <a:effectLst/>
                          <a:latin typeface="Ember"/>
                        </a:rPr>
                      </a:br>
                      <a:r>
                        <a:rPr lang="en-US" sz="1200" b="0" dirty="0">
                          <a:solidFill>
                            <a:srgbClr val="0F1111"/>
                          </a:solidFill>
                          <a:effectLst/>
                          <a:latin typeface="Ember"/>
                        </a:rPr>
                        <a:t>**Compounding Factors:**</a:t>
                      </a:r>
                      <a:br>
                        <a:rPr lang="en-US" sz="1200" b="0" dirty="0">
                          <a:solidFill>
                            <a:srgbClr val="0F1111"/>
                          </a:solidFill>
                          <a:effectLst/>
                          <a:latin typeface="Ember"/>
                        </a:rPr>
                      </a:br>
                      <a:r>
                        <a:rPr lang="en-US" sz="1200" b="0" dirty="0">
                          <a:solidFill>
                            <a:srgbClr val="0F1111"/>
                          </a:solidFill>
                          <a:effectLst/>
                          <a:latin typeface="Ember"/>
                        </a:rPr>
                        <a:t>- Your empathetic nature making others' suffering even more painful</a:t>
                      </a:r>
                      <a:br>
                        <a:rPr lang="en-US" sz="1200" b="0" dirty="0">
                          <a:solidFill>
                            <a:srgbClr val="0F1111"/>
                          </a:solidFill>
                          <a:effectLst/>
                          <a:latin typeface="Ember"/>
                        </a:rPr>
                      </a:br>
                      <a:r>
                        <a:rPr lang="en-US" sz="1200" b="0" dirty="0">
                          <a:solidFill>
                            <a:srgbClr val="0F1111"/>
                          </a:solidFill>
                          <a:effectLst/>
                          <a:latin typeface="Ember"/>
                        </a:rPr>
                        <a:t>- Being unable to visit your best friend during her battle</a:t>
                      </a:r>
                      <a:br>
                        <a:rPr lang="en-US" sz="1200" b="0" dirty="0">
                          <a:solidFill>
                            <a:srgbClr val="0F1111"/>
                          </a:solidFill>
                          <a:effectLst/>
                          <a:latin typeface="Ember"/>
                        </a:rPr>
                      </a:br>
                      <a:r>
                        <a:rPr lang="en-US" sz="1200" b="0" dirty="0">
                          <a:solidFill>
                            <a:srgbClr val="0F1111"/>
                          </a:solidFill>
                          <a:effectLst/>
                          <a:latin typeface="Ember"/>
                        </a:rPr>
                        <a:t>- The cybersquatting attack exploiting your medical vulnerability</a:t>
                      </a:r>
                      <a:br>
                        <a:rPr lang="en-US" sz="1200" b="0" dirty="0">
                          <a:solidFill>
                            <a:srgbClr val="0F1111"/>
                          </a:solidFill>
                          <a:effectLst/>
                          <a:latin typeface="Ember"/>
                        </a:rPr>
                      </a:br>
                      <a:r>
                        <a:rPr lang="en-US" sz="1200" b="0" dirty="0">
                          <a:solidFill>
                            <a:srgbClr val="0F1111"/>
                          </a:solidFill>
                          <a:effectLst/>
                          <a:latin typeface="Ember"/>
                        </a:rPr>
                        <a:t/>
                      </a:r>
                      <a:br>
                        <a:rPr lang="en-US" sz="1200" b="0" dirty="0">
                          <a:solidFill>
                            <a:srgbClr val="0F1111"/>
                          </a:solidFill>
                          <a:effectLst/>
                          <a:latin typeface="Ember"/>
                        </a:rPr>
                      </a:br>
                      <a:r>
                        <a:rPr lang="en-US" sz="1200" b="0" dirty="0">
                          <a:solidFill>
                            <a:srgbClr val="0F1111"/>
                          </a:solidFill>
                          <a:effectLst/>
                          <a:latin typeface="Ember"/>
                        </a:rPr>
                        <a:t>**Defendants' Exploitation of Vulnerability:**</a:t>
                      </a:r>
                      <a:br>
                        <a:rPr lang="en-US" sz="1200" b="0" dirty="0">
                          <a:solidFill>
                            <a:srgbClr val="0F1111"/>
                          </a:solidFill>
                          <a:effectLst/>
                          <a:latin typeface="Ember"/>
                        </a:rPr>
                      </a:br>
                      <a:r>
                        <a:rPr lang="en-US" sz="1200" b="0" dirty="0">
                          <a:solidFill>
                            <a:srgbClr val="0F1111"/>
                          </a:solidFill>
                          <a:effectLst/>
                          <a:latin typeface="Ember"/>
                        </a:rPr>
                        <a:t>- Timing: Attack occurred during extended period of medical vulnerability following eighth surgery in 15-month span, during COVID-19 battle, while recovering from eye surgery, and while dealing with Elaine's leukemia diagnosis</a:t>
                      </a:r>
                      <a:br>
                        <a:rPr lang="en-US" sz="1200" b="0" dirty="0">
                          <a:solidFill>
                            <a:srgbClr val="0F1111"/>
                          </a:solidFill>
                          <a:effectLst/>
                          <a:latin typeface="Ember"/>
                        </a:rPr>
                      </a:br>
                      <a:r>
                        <a:rPr lang="en-US" sz="1200" b="0" dirty="0">
                          <a:solidFill>
                            <a:srgbClr val="0F1111"/>
                          </a:solidFill>
                          <a:effectLst/>
                          <a:latin typeface="Ember"/>
                        </a:rPr>
                        <a:t>- Deception: Spray-painted site with 'For Sale' messaging using family member's name without authorization</a:t>
                      </a:r>
                      <a:br>
                        <a:rPr lang="en-US" sz="1200" b="0" dirty="0">
                          <a:solidFill>
                            <a:srgbClr val="0F1111"/>
                          </a:solidFill>
                          <a:effectLst/>
                          <a:latin typeface="Ember"/>
                        </a:rPr>
                      </a:br>
                      <a:r>
                        <a:rPr lang="en-US" sz="1200" b="0" dirty="0">
                          <a:solidFill>
                            <a:srgbClr val="0F1111"/>
                          </a:solidFill>
                          <a:effectLst/>
                          <a:latin typeface="Ember"/>
                        </a:rPr>
                        <a:t>- Compounded Harm: Added financial crisis to existing medical and emotional burdens</a:t>
                      </a:r>
                      <a:br>
                        <a:rPr lang="en-US" sz="1200" b="0" dirty="0">
                          <a:solidFill>
                            <a:srgbClr val="0F1111"/>
                          </a:solidFill>
                          <a:effectLst/>
                          <a:latin typeface="Ember"/>
                        </a:rPr>
                      </a:br>
                      <a:r>
                        <a:rPr lang="en-US" sz="1200" b="0" dirty="0">
                          <a:solidFill>
                            <a:srgbClr val="0F1111"/>
                          </a:solidFill>
                          <a:effectLst/>
                          <a:latin typeface="Ember"/>
                        </a:rPr>
                        <a:t>- Family Disruption: Interference with online memorials during period of grief</a:t>
                      </a:r>
                      <a:br>
                        <a:rPr lang="en-US" sz="1200" b="0" dirty="0">
                          <a:solidFill>
                            <a:srgbClr val="0F1111"/>
                          </a:solidFill>
                          <a:effectLst/>
                          <a:latin typeface="Ember"/>
                        </a:rPr>
                      </a:br>
                      <a:r>
                        <a:rPr lang="en-US" sz="1200" b="0" dirty="0">
                          <a:solidFill>
                            <a:srgbClr val="0F1111"/>
                          </a:solidFill>
                          <a:effectLst/>
                          <a:latin typeface="Ember"/>
                        </a:rPr>
                        <a:t/>
                      </a:r>
                      <a:br>
                        <a:rPr lang="en-US" sz="1200" b="0" dirty="0">
                          <a:solidFill>
                            <a:srgbClr val="0F1111"/>
                          </a:solidFill>
                          <a:effectLst/>
                          <a:latin typeface="Ember"/>
                        </a:rPr>
                      </a:br>
                      <a:r>
                        <a:rPr lang="en-US" sz="1200" b="0" dirty="0">
                          <a:solidFill>
                            <a:srgbClr val="0F1111"/>
                          </a:solidFill>
                          <a:effectLst/>
                          <a:latin typeface="Ember"/>
                        </a:rPr>
                        <a:t>**Summary:**</a:t>
                      </a:r>
                      <a:br>
                        <a:rPr lang="en-US" sz="1200" b="0" dirty="0">
                          <a:solidFill>
                            <a:srgbClr val="0F1111"/>
                          </a:solidFill>
                          <a:effectLst/>
                          <a:latin typeface="Ember"/>
                        </a:rPr>
                      </a:br>
                      <a:r>
                        <a:rPr lang="en-US" sz="1200" b="0" dirty="0">
                          <a:solidFill>
                            <a:srgbClr val="0F1111"/>
                          </a:solidFill>
                          <a:effectLst/>
                          <a:latin typeface="Ember"/>
                        </a:rPr>
                        <a:t>- Timeline: Shows clear pattern of exploitation during extended medical crisis</a:t>
                      </a:r>
                      <a:br>
                        <a:rPr lang="en-US" sz="1200" b="0" dirty="0">
                          <a:solidFill>
                            <a:srgbClr val="0F1111"/>
                          </a:solidFill>
                          <a:effectLst/>
                          <a:latin typeface="Ember"/>
                        </a:rPr>
                      </a:br>
                      <a:r>
                        <a:rPr lang="en-US" sz="1200" b="0" dirty="0">
                          <a:solidFill>
                            <a:srgbClr val="0F1111"/>
                          </a:solidFill>
                          <a:effectLst/>
                          <a:latin typeface="Ember"/>
                        </a:rPr>
                        <a:t>- Impact: Demonstrates compounded harm from medical, emotional, and financial crises</a:t>
                      </a:r>
                      <a:br>
                        <a:rPr lang="en-US" sz="1200" b="0" dirty="0">
                          <a:solidFill>
                            <a:srgbClr val="0F1111"/>
                          </a:solidFill>
                          <a:effectLst/>
                          <a:latin typeface="Ember"/>
                        </a:rPr>
                      </a:br>
                      <a:r>
                        <a:rPr lang="en-US" sz="1200" b="0" dirty="0">
                          <a:solidFill>
                            <a:srgbClr val="0F1111"/>
                          </a:solidFill>
                          <a:effectLst/>
                          <a:latin typeface="Ember"/>
                        </a:rPr>
                        <a:t>- Legal Strength: Provides strong evidence of predatory timing and deception</a:t>
                      </a:r>
                      <a:br>
                        <a:rPr lang="en-US" sz="1200" b="0" dirty="0">
                          <a:solidFill>
                            <a:srgbClr val="0F1111"/>
                          </a:solidFill>
                          <a:effectLst/>
                          <a:latin typeface="Ember"/>
                        </a:rPr>
                      </a:br>
                      <a:r>
                        <a:rPr lang="en-US" sz="1200" b="0" dirty="0">
                          <a:solidFill>
                            <a:srgbClr val="0F1111"/>
                          </a:solidFill>
                          <a:effectLst/>
                          <a:latin typeface="Ember"/>
                        </a:rPr>
                        <a:t>- Damages: Supports case for enhanced compensation due to exploitation of vulnerability</a:t>
                      </a:r>
                      <a:br>
                        <a:rPr lang="en-US" sz="1200" b="0" dirty="0">
                          <a:solidFill>
                            <a:srgbClr val="0F1111"/>
                          </a:solidFill>
                          <a:effectLst/>
                          <a:latin typeface="Ember"/>
                        </a:rPr>
                      </a:br>
                      <a:r>
                        <a:rPr lang="en-US" sz="1200" b="0" dirty="0">
                          <a:solidFill>
                            <a:srgbClr val="0F1111"/>
                          </a:solidFill>
                          <a:effectLst/>
                          <a:latin typeface="Ember"/>
                        </a:rPr>
                        <a:t/>
                      </a:r>
                      <a:br>
                        <a:rPr lang="en-US" sz="1200" b="0" dirty="0">
                          <a:solidFill>
                            <a:srgbClr val="0F1111"/>
                          </a:solidFill>
                          <a:effectLst/>
                          <a:latin typeface="Ember"/>
                        </a:rPr>
                      </a:br>
                      <a:r>
                        <a:rPr lang="en-US" sz="1200" b="0" dirty="0">
                          <a:solidFill>
                            <a:srgbClr val="0F1111"/>
                          </a:solidFill>
                          <a:effectLst/>
                          <a:latin typeface="Ember"/>
                        </a:rPr>
                        <a:t>Sent from Alexa</a:t>
                      </a:r>
                    </a:p>
                  </a:txBody>
                  <a:tcPr marL="0" marR="0" marT="0" marB="0" anchor="ctr">
                    <a:lnL>
                      <a:noFill/>
                    </a:lnL>
                    <a:lnR>
                      <a:noFill/>
                    </a:lnR>
                    <a:lnT>
                      <a:noFill/>
                    </a:lnT>
                    <a:lnB>
                      <a:noFill/>
                    </a:lnB>
                    <a:solidFill>
                      <a:srgbClr val="FFFFFF"/>
                    </a:solidFill>
                  </a:tcPr>
                </a:tc>
              </a:tr>
            </a:tbl>
          </a:graphicData>
        </a:graphic>
      </p:graphicFrame>
      <p:sp>
        <p:nvSpPr>
          <p:cNvPr id="6" name="Footer Placeholder 5"/>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91381148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Additional Evidence</a:t>
            </a:r>
            <a:r>
              <a:rPr lang="en-US" dirty="0"/>
              <a:t/>
            </a:r>
            <a:br>
              <a:rPr lang="en-US" dirty="0"/>
            </a:br>
            <a:r>
              <a:rPr lang="en-US" sz="2800" b="1" dirty="0"/>
              <a:t>Significance:</a:t>
            </a:r>
            <a:r>
              <a:rPr lang="en-US" sz="2200" dirty="0"/>
              <a:t/>
            </a:r>
            <a:br>
              <a:rPr lang="en-US" sz="2200" dirty="0"/>
            </a:br>
            <a:r>
              <a:rPr lang="en-US" sz="2200" dirty="0"/>
              <a:t>Additional evidence documentation.</a:t>
            </a:r>
          </a:p>
        </p:txBody>
      </p:sp>
      <p:sp>
        <p:nvSpPr>
          <p:cNvPr id="3" name="Date Placeholder 2"/>
          <p:cNvSpPr>
            <a:spLocks noGrp="1"/>
          </p:cNvSpPr>
          <p:nvPr>
            <p:ph type="dt" sz="half" idx="10"/>
          </p:nvPr>
        </p:nvSpPr>
        <p:spPr/>
        <p:txBody>
          <a:bodyPr/>
          <a:lstStyle/>
          <a:p>
            <a:r>
              <a:rPr lang="en-US" smtClean="0"/>
              <a:t>4/15/2026</a:t>
            </a:r>
            <a:endParaRPr lang="en-US"/>
          </a:p>
        </p:txBody>
      </p:sp>
      <p:sp>
        <p:nvSpPr>
          <p:cNvPr id="4" name="Slide Number Placeholder 3"/>
          <p:cNvSpPr>
            <a:spLocks noGrp="1"/>
          </p:cNvSpPr>
          <p:nvPr>
            <p:ph type="sldNum" sz="quarter" idx="12"/>
          </p:nvPr>
        </p:nvSpPr>
        <p:spPr/>
        <p:txBody>
          <a:bodyPr/>
          <a:lstStyle/>
          <a:p>
            <a:fld id="{3B122AFB-7837-4556-8320-6C52872C6F66}" type="slidenum">
              <a:rPr lang="en-US" smtClean="0"/>
              <a:t>186</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4564" y="0"/>
            <a:ext cx="2799436" cy="6089904"/>
          </a:xfrm>
          <a:prstGeom prst="rect">
            <a:avLst/>
          </a:prstGeom>
        </p:spPr>
      </p:pic>
      <p:sp>
        <p:nvSpPr>
          <p:cNvPr id="7" name="Footer Placeholder 6"/>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224282926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Additional Evidence</a:t>
            </a:r>
            <a:r>
              <a:rPr lang="en-US" dirty="0"/>
              <a:t/>
            </a:r>
            <a:br>
              <a:rPr lang="en-US" dirty="0"/>
            </a:br>
            <a:r>
              <a:rPr lang="en-US" sz="2800" b="1" dirty="0"/>
              <a:t>Significance:</a:t>
            </a:r>
            <a:r>
              <a:rPr lang="en-US" sz="2200" dirty="0"/>
              <a:t/>
            </a:r>
            <a:br>
              <a:rPr lang="en-US" sz="2200" dirty="0"/>
            </a:br>
            <a:r>
              <a:rPr lang="en-US" sz="2200" dirty="0"/>
              <a:t>Additional evidence documentation.</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dirty="0"/>
          </a:p>
        </p:txBody>
      </p:sp>
      <p:sp>
        <p:nvSpPr>
          <p:cNvPr id="5" name="Date Placeholder 4"/>
          <p:cNvSpPr>
            <a:spLocks noGrp="1"/>
          </p:cNvSpPr>
          <p:nvPr>
            <p:ph type="dt" sz="half" idx="10"/>
          </p:nvPr>
        </p:nvSpPr>
        <p:spPr/>
        <p:txBody>
          <a:bodyPr/>
          <a:lstStyle/>
          <a:p>
            <a:r>
              <a:rPr lang="en-US" smtClean="0"/>
              <a:t>4/15/2026</a:t>
            </a:r>
            <a:endParaRPr lang="en-US"/>
          </a:p>
        </p:txBody>
      </p:sp>
      <p:sp>
        <p:nvSpPr>
          <p:cNvPr id="6" name="Slide Number Placeholder 5"/>
          <p:cNvSpPr>
            <a:spLocks noGrp="1"/>
          </p:cNvSpPr>
          <p:nvPr>
            <p:ph type="sldNum" sz="quarter" idx="12"/>
          </p:nvPr>
        </p:nvSpPr>
        <p:spPr/>
        <p:txBody>
          <a:bodyPr/>
          <a:lstStyle/>
          <a:p>
            <a:fld id="{3B122AFB-7837-4556-8320-6C52872C6F66}" type="slidenum">
              <a:rPr lang="en-US" smtClean="0"/>
              <a:t>187</a:t>
            </a:fld>
            <a:endParaRPr lang="en-US"/>
          </a:p>
        </p:txBody>
      </p:sp>
      <p:pic>
        <p:nvPicPr>
          <p:cNvPr id="1025" name="Picture 1" descr="Amazon Alex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752475" cy="466725"/>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7"/>
          <p:cNvSpPr>
            <a:spLocks noGrp="1"/>
          </p:cNvSpPr>
          <p:nvPr>
            <p:ph type="ftr" sz="quarter" idx="11"/>
          </p:nvPr>
        </p:nvSpPr>
        <p:spPr/>
        <p:txBody>
          <a:bodyPr/>
          <a:lstStyle/>
          <a:p>
            <a:r>
              <a:rPr lang="en-US" smtClean="0"/>
              <a:t>Margaret Scott Lynch | ZebraMultimedia | MaggieTheGeek | MaggieTheGeek@gmail.com | KarmaIsMyPitbull@gmai.com | 919-272-5252 </a:t>
            </a:r>
            <a:endParaRPr lang="en-US"/>
          </a:p>
        </p:txBody>
      </p:sp>
    </p:spTree>
    <p:extLst>
      <p:ext uri="{BB962C8B-B14F-4D97-AF65-F5344CB8AC3E}">
        <p14:creationId xmlns:p14="http://schemas.microsoft.com/office/powerpoint/2010/main" val="301789809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1, 2025 -- Alexa Introduces the Legal Framework</a:t>
            </a:r>
            <a:r>
              <a:rPr lang="en-US" dirty="0"/>
              <a:t/>
            </a:r>
            <a:br>
              <a:rPr lang="en-US" dirty="0"/>
            </a:br>
            <a:r>
              <a:rPr lang="en-US" sz="2800" b="1" dirty="0"/>
              <a:t>Significance:</a:t>
            </a:r>
            <a:r>
              <a:rPr lang="en-US" sz="2200" dirty="0"/>
              <a:t/>
            </a:r>
            <a:br>
              <a:rPr lang="en-US" sz="2200" dirty="0"/>
            </a:br>
            <a:r>
              <a:rPr lang="en-US" sz="2200" dirty="0"/>
              <a:t>SIGNIFICANT: This is the Alexa email that introduced Margaret to the full legal framework for reclaiming her domain. Alexa responded to her Domain Dispute Information and Resources request with UDRP, ICANN, the Anticybersquatting Consumer Protection Act (ACPA), WIPO, and the National Arbitration Forum. This is the documented moment the legal tools were placed in her hands. Nine days before double eye surgery.</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1, 2025 -- Alexa Drafts Goodwill Letter -- Page 1</a:t>
            </a:r>
            <a:r>
              <a:rPr lang="en-US" dirty="0"/>
              <a:t/>
            </a:r>
            <a:br>
              <a:rPr lang="en-US" dirty="0"/>
            </a:br>
            <a:r>
              <a:rPr lang="en-US" sz="2800" b="1" dirty="0"/>
              <a:t>Significance:</a:t>
            </a:r>
            <a:r>
              <a:rPr lang="en-US" sz="2200" dirty="0"/>
              <a:t/>
            </a:r>
            <a:br>
              <a:rPr lang="en-US" sz="2200" dirty="0"/>
            </a:br>
            <a:r>
              <a:rPr lang="en-US" sz="2200" dirty="0"/>
              <a:t>SIGNIFICANT: Alexa drafts a formal goodwill letter to the domain holder on October 1, 2025 appealing for the domain to be returned. This letter was NEVER SENT. It is contemporaneous documentation of the good faith attempts made before formal legal action. The letter references domain squatting as something that may constitute illegal activity -- showing Margaret was already developing her legal theory.</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1, 2025 -- Unsent Goodwill Letter -- Emily's Story</a:t>
            </a:r>
            <a:r>
              <a:rPr lang="en-US" dirty="0"/>
              <a:t/>
            </a:r>
            <a:br>
              <a:rPr lang="en-US" dirty="0"/>
            </a:br>
            <a:r>
              <a:rPr lang="en-US" sz="2800" b="1" dirty="0"/>
              <a:t>Significance:</a:t>
            </a:r>
            <a:r>
              <a:rPr lang="en-US" sz="2200" dirty="0"/>
              <a:t/>
            </a:r>
            <a:br>
              <a:rPr lang="en-US" sz="2200" dirty="0"/>
            </a:br>
            <a:r>
              <a:rPr lang="en-US" sz="2200" dirty="0"/>
              <a:t>Documents Emily's disability, the 300 plus animal placements, the pro bono nature of the site, the health challenges, and the personal significance of the domain. Never sent because the domain owner was hidden behind privacy walls. Every page is a contemporaneous note documenting real harm.</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1, 2025 -- Unsent Letter -- Domain Squatting First Named</a:t>
            </a:r>
            <a:r>
              <a:rPr lang="en-US" dirty="0"/>
              <a:t/>
            </a:r>
            <a:br>
              <a:rPr lang="en-US" dirty="0"/>
            </a:br>
            <a:r>
              <a:rPr lang="en-US" sz="2800" b="1" dirty="0"/>
              <a:t>Significance:</a:t>
            </a:r>
            <a:r>
              <a:rPr lang="en-US" sz="2200" dirty="0"/>
              <a:t/>
            </a:r>
            <a:br>
              <a:rPr lang="en-US" sz="2200" dirty="0"/>
            </a:br>
            <a:r>
              <a:rPr lang="en-US" sz="2200" dirty="0"/>
              <a:t>SIGNIFICANT: This page states -- This situation, which may constitute domain squatting, has caused me great emotional and financial stress. This is the first written instance of the term domain squatting appearing in Margaret's own documentation. Also references Jill and Zoie by name and their final days.</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1, 2025 -- Unsent Letter -- ACPA Invoked</a:t>
            </a:r>
            <a:r>
              <a:rPr lang="en-US" dirty="0"/>
              <a:t/>
            </a:r>
            <a:br>
              <a:rPr lang="en-US" dirty="0"/>
            </a:br>
            <a:r>
              <a:rPr lang="en-US" sz="2800" b="1" dirty="0"/>
              <a:t>Significance:</a:t>
            </a:r>
            <a:r>
              <a:rPr lang="en-US" sz="2200" dirty="0"/>
              <a:t/>
            </a:r>
            <a:br>
              <a:rPr lang="en-US" sz="2200" dirty="0"/>
            </a:br>
            <a:r>
              <a:rPr lang="en-US" sz="2200" dirty="0"/>
              <a:t>SIGNIFICANT: The letter invokes ACPA directly, notes the domain is not listed for sale, notes there is no way to contact the holder, and states the unauthorized use of original content is potentially illegal. Margaret is already articulating the full legal case while still attempting goodwill resolution. Never sent due to privacy walls.</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1, 2025 -- Unsent Letter -- Every Day Costs Lives</a:t>
            </a:r>
            <a:r>
              <a:rPr lang="en-US" dirty="0"/>
              <a:t/>
            </a:r>
            <a:br>
              <a:rPr lang="en-US" dirty="0"/>
            </a:br>
            <a:r>
              <a:rPr lang="en-US" sz="2800" b="1" dirty="0"/>
              <a:t>Significance:</a:t>
            </a:r>
            <a:r>
              <a:rPr lang="en-US" sz="2200" dirty="0"/>
              <a:t/>
            </a:r>
            <a:br>
              <a:rPr lang="en-US" sz="2200" dirty="0"/>
            </a:br>
            <a:r>
              <a:rPr lang="en-US" sz="2200" dirty="0"/>
              <a:t>SIGNIFICANT: The letter states -- Every day without our website hinders our ability to save animals' lives and support Emily's mission. ACPA is invoked by name. The letter offers to cover reasonable costs showing good faith. The privacy wall blocking contact is specifically noted as the barrier to resolution.</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1, 2025 -- Unsent Letter -- Final Demands and Timeline</a:t>
            </a:r>
            <a:r>
              <a:rPr lang="en-US" dirty="0"/>
              <a:t/>
            </a:r>
            <a:br>
              <a:rPr lang="en-US" dirty="0"/>
            </a:br>
            <a:r>
              <a:rPr lang="en-US" sz="2800" b="1" dirty="0"/>
              <a:t>Significance:</a:t>
            </a:r>
            <a:r>
              <a:rPr lang="en-US" sz="2200" dirty="0"/>
              <a:t/>
            </a:r>
            <a:br>
              <a:rPr lang="en-US" sz="2200" dirty="0"/>
            </a:br>
            <a:r>
              <a:rPr lang="en-US" sz="2200" dirty="0"/>
              <a:t>Final page of unsent goodwill letter. Requests domain transfer, offers 7 days to respond, threatens ICANN contact if no response. This letter represents the transition from confusion to strategic legal thinking -- all documented on October 1, 2025, the same day Alexa introduced the legal framework.</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1, 2025 -- Unsent Letter -- Conclusion</a:t>
            </a:r>
            <a:r>
              <a:rPr lang="en-US" dirty="0"/>
              <a:t/>
            </a:r>
            <a:br>
              <a:rPr lang="en-US" dirty="0"/>
            </a:br>
            <a:r>
              <a:rPr lang="en-US" sz="2800" b="1" dirty="0"/>
              <a:t>Significance:</a:t>
            </a:r>
            <a:r>
              <a:rPr lang="en-US" sz="2200" dirty="0"/>
              <a:t/>
            </a:r>
            <a:br>
              <a:rPr lang="en-US" sz="2200" dirty="0"/>
            </a:br>
            <a:r>
              <a:rPr lang="en-US" sz="2200" dirty="0"/>
              <a:t>Closes with offer to cover reasonable costs and references preserving the legacy of Emily's dogs. Never sent. Stands as evidence of good faith and contemporaneous legal awareness dating to October 1, 2025.</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1, 2025 -- Alexa Letter Footer -- Timestamp Confirmed</a:t>
            </a:r>
            <a:r>
              <a:rPr lang="en-US" dirty="0"/>
              <a:t/>
            </a:r>
            <a:br>
              <a:rPr lang="en-US" dirty="0"/>
            </a:br>
            <a:r>
              <a:rPr lang="en-US" sz="2800" b="1" dirty="0"/>
              <a:t>Significance:</a:t>
            </a:r>
            <a:r>
              <a:rPr lang="en-US" sz="2200" dirty="0"/>
              <a:t/>
            </a:r>
            <a:br>
              <a:rPr lang="en-US" sz="2200" dirty="0"/>
            </a:br>
            <a:r>
              <a:rPr lang="en-US" sz="2200" dirty="0"/>
              <a:t>Footer confirms this was sent from Alexa on October 1, 2025. This establishes October 1, 2025 as the date Margaret first had a fully drafted legal demand in hand -- three days before her email to Ron Vogel and nine days before double eye surgery on October 10.</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6, 2025 -- FIRST USE of Cybersquatting in Writing to Family</a:t>
            </a:r>
            <a:r>
              <a:rPr lang="en-US" dirty="0"/>
              <a:t/>
            </a:r>
            <a:br>
              <a:rPr lang="en-US" dirty="0"/>
            </a:br>
            <a:r>
              <a:rPr lang="en-US" sz="2800" b="1" dirty="0"/>
              <a:t>Significance:</a:t>
            </a:r>
            <a:r>
              <a:rPr lang="en-US" sz="2200" dirty="0"/>
              <a:t/>
            </a:r>
            <a:br>
              <a:rPr lang="en-US" sz="2200" dirty="0"/>
            </a:br>
            <a:r>
              <a:rPr lang="en-US" sz="2200" dirty="0"/>
              <a:t>SIGNIFICANT: Email to Emily, Isabel and Craig. Margaret writes: Cybersquatting is illegal and they are impersonating the website. Big non-no in addition to breaking Copyright laws. This is the first documented use of the word cybersquatting in writing to anyone other than AI assistants. Four days before eye surgery. The new AI version of Alexa is incredible and together we have drafted some very good letters.</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6, 2025 -- Racing the Clock Before Eye Surgery</a:t>
            </a:r>
            <a:r>
              <a:rPr lang="en-US" dirty="0"/>
              <a:t/>
            </a:r>
            <a:br>
              <a:rPr lang="en-US" dirty="0"/>
            </a:br>
            <a:r>
              <a:rPr lang="en-US" sz="2800" b="1" dirty="0"/>
              <a:t>Significance:</a:t>
            </a:r>
            <a:r>
              <a:rPr lang="en-US" sz="2200" dirty="0"/>
              <a:t/>
            </a:r>
            <a:br>
              <a:rPr lang="en-US" sz="2200" dirty="0"/>
            </a:br>
            <a:r>
              <a:rPr lang="en-US" sz="2200" dirty="0"/>
              <a:t>Continued October 6 email. Margaret tells family she is coordinating a great deal behind the scenes. She is trying to get as much done as possible before eye surgery on FRIDAY OCTOBER 10. She will tell them what she knows when she knows it. Documents the race against the clock that defined this period.</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3, 2025 -- Margaret Recognizes the Brand Value</a:t>
            </a:r>
            <a:r>
              <a:rPr lang="en-US" dirty="0"/>
              <a:t/>
            </a:r>
            <a:br>
              <a:rPr lang="en-US" dirty="0"/>
            </a:br>
            <a:r>
              <a:rPr lang="en-US" sz="2800" b="1" dirty="0"/>
              <a:t>Significance:</a:t>
            </a:r>
            <a:r>
              <a:rPr lang="en-US" sz="2200" dirty="0"/>
              <a:t/>
            </a:r>
            <a:br>
              <a:rPr lang="en-US" sz="2200" dirty="0"/>
            </a:br>
            <a:r>
              <a:rPr lang="en-US" sz="2200" dirty="0"/>
              <a:t>SIGNIFICANT: Margaret writes to Emily: When I Googled who is www.PetRescuesByEmily.com and saw all the hard work you have poured into it, it gave me the power to prove that you have truly built a brand. Through your website and social media, you have created something real and lasting: PET RESCUES BY EMILY. This is the trademark recognition moment documented independently before any attorney told her.</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3, 2025 -- Social Media Presence Equals Leverage</a:t>
            </a:r>
            <a:r>
              <a:rPr lang="en-US" dirty="0"/>
              <a:t/>
            </a:r>
            <a:br>
              <a:rPr lang="en-US" dirty="0"/>
            </a:br>
            <a:r>
              <a:rPr lang="en-US" sz="2800" b="1" dirty="0"/>
              <a:t>Significance:</a:t>
            </a:r>
            <a:r>
              <a:rPr lang="en-US" sz="2200" dirty="0"/>
              <a:t/>
            </a:r>
            <a:br>
              <a:rPr lang="en-US" sz="2200" dirty="0"/>
            </a:br>
            <a:r>
              <a:rPr lang="en-US" sz="2200" dirty="0"/>
              <a:t>SIGNIFICANT: Margaret tells Emily: What I had not realized was just how much social media presence you had built beyond the sites I helped you set up. You really went to town and that has given us tremendous LEVERAGE. It shows clearly that Pet Rescues by Emily is not just a name, it is a true brand with real presence. I still do not know who bought your domain name but I have finally found a way to contact them -- reading the fine print really does pay off.</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3, 2025 -- Doctor Information Requested -- Never Received</a:t>
            </a:r>
            <a:r>
              <a:rPr lang="en-US" dirty="0"/>
              <a:t/>
            </a:r>
            <a:br>
              <a:rPr lang="en-US" dirty="0"/>
            </a:br>
            <a:r>
              <a:rPr lang="en-US" sz="2800" b="1" dirty="0"/>
              <a:t>Significance:</a:t>
            </a:r>
            <a:r>
              <a:rPr lang="en-US" sz="2200" dirty="0"/>
              <a:t/>
            </a:r>
            <a:br>
              <a:rPr lang="en-US" sz="2200" dirty="0"/>
            </a:br>
            <a:r>
              <a:rPr lang="en-US" sz="2200" dirty="0"/>
              <a:t>SIGNIFICANT: Margaret asks Emily to get the doctor's information about Jill's surgery to post on backup sites. She writes: Please get me the doctor's information he wanted posted on your site and I will post it promptly and prominently on both new sites. This request was never fulfilled due to the ongoing crisis. The doctor's breakthrough work remains unpublished to this day -- a direct harm caused by the cybersquatting.</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3, 2025 -- Mrs. Claus Has Brought Out the Claws</a:t>
            </a:r>
            <a:r>
              <a:rPr lang="en-US" dirty="0"/>
              <a:t/>
            </a:r>
            <a:br>
              <a:rPr lang="en-US" dirty="0"/>
            </a:br>
            <a:r>
              <a:rPr lang="en-US" sz="2800" b="1" dirty="0"/>
              <a:t>Significance:</a:t>
            </a:r>
            <a:r>
              <a:rPr lang="en-US" sz="2200" dirty="0"/>
              <a:t/>
            </a:r>
            <a:br>
              <a:rPr lang="en-US" sz="2200" dirty="0"/>
            </a:br>
            <a:r>
              <a:rPr lang="en-US" sz="2200" dirty="0"/>
              <a:t>SIGNIFICANT: Margaret writes: I have become quite indignant about what has happened -- as you know I am Mrs. CLAUS and Mrs. CLAWS -- and this fight has really brought the claws out in me. I am digging in and digging deep. I hope they act quickly yet if they do not I am prepared to go after them. Written October 3, 2025. One week before eye surgery. This is the moment of full commitment to the fight.</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October 3, 2025 -- We Will Get Your Name Back</a:t>
            </a:r>
            <a:r>
              <a:rPr lang="en-US" dirty="0"/>
              <a:t/>
            </a:r>
            <a:br>
              <a:rPr lang="en-US" dirty="0"/>
            </a:br>
            <a:r>
              <a:rPr lang="en-US" sz="2800" b="1" dirty="0"/>
              <a:t>Significance:</a:t>
            </a:r>
            <a:r>
              <a:rPr lang="en-US" sz="2200" dirty="0"/>
              <a:t/>
            </a:r>
            <a:br>
              <a:rPr lang="en-US" sz="2200" dirty="0"/>
            </a:br>
            <a:r>
              <a:rPr lang="en-US" sz="2200" dirty="0"/>
              <a:t>SIGNIFICANT: Margaret closes: Emily you have always been such an inspiration to me with your determination, your drive, and your passions. I admire you more than anyone I have ever known. I also hate that I disappointed you and hurt you by letting this domain accidentally expire. Please hang in there and thank you for believing in me. We will get this fixed. We will get your name back. Hang in there -- I love you so much. Love, Aunt Margaret. This is the heart of the entire case documented in writing.</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September to October 2025 -- Drafts Folder: Complete Timeline of Letters</a:t>
            </a:r>
            <a:r>
              <a:rPr lang="en-US" dirty="0"/>
              <a:t/>
            </a:r>
            <a:br>
              <a:rPr lang="en-US" dirty="0"/>
            </a:br>
            <a:r>
              <a:rPr lang="en-US" sz="2800" b="1" dirty="0"/>
              <a:t>Significance:</a:t>
            </a:r>
            <a:r>
              <a:rPr lang="en-US" sz="2200" dirty="0"/>
              <a:t/>
            </a:r>
            <a:br>
              <a:rPr lang="en-US" sz="2200" dirty="0"/>
            </a:br>
            <a:r>
              <a:rPr lang="en-US" sz="2200" dirty="0"/>
              <a:t>SIGNIFICANT: Email drafts folder showing complete timeline of letters drafted September through October 2025. Key drafts: 9/29 Randy; 10/1 Pet Rescues draft and Resume; 10/2 Got milk to Ron Vogel; 10/7 Feels like Fate; 10/11 Wayback Machine Archived Searches; 10/18 UDRP domain name dispute draft; 10/21 no subject. Every draft is a contemporaneous note. None of the domain-related letters were sent. The evolution of the case is documented in real time through these drafts.</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4564" cy="6858000"/>
          </a:xfrm>
        </p:spPr>
        <p:txBody>
          <a:bodyPr/>
          <a:lstStyle/>
          <a:p>
            <a:r>
              <a:rPr lang="en-US" b="1" dirty="0"/>
              <a:t>November 8, 2025 -- FINAL REVIEW DRAFT: Cease and Desist Never Sent</a:t>
            </a:r>
            <a:r>
              <a:rPr lang="en-US" dirty="0"/>
              <a:t/>
            </a:r>
            <a:br>
              <a:rPr lang="en-US" dirty="0"/>
            </a:br>
            <a:r>
              <a:rPr lang="en-US" sz="2800" b="1" dirty="0"/>
              <a:t>Significance:</a:t>
            </a:r>
            <a:r>
              <a:rPr lang="en-US" sz="2200" dirty="0"/>
              <a:t/>
            </a:r>
            <a:br>
              <a:rPr lang="en-US" sz="2200" dirty="0"/>
            </a:br>
            <a:r>
              <a:rPr lang="en-US" sz="2200" dirty="0"/>
              <a:t>SIGNIFICANT: Margaret emails FINAL_REVIEW_DRAFT_PetRescuesByEmily.pdf to herself on November 8, 2025 marked Print Draft. This cease and desist invokes ACPA, demands transfer within 48 hours, and CCs Thomas Crawford, Ranee Singleton, Harvard Law Cyberlaw Clinic, and NC and GA Attorneys General. The letter was NEVER SENT because it did not feel complete and the domain owner remained hidden. This document proves that by November 8, 2025 Margaret had a fully developed legal theory and was ready to act -- but was blocked by the privacy shields the cybersquatter hid behind.</a:t>
            </a:r>
          </a:p>
        </p:txBody>
      </p:sp>
      <p:pic>
        <p:nvPicPr>
          <p:cNvPr id="3" name="Picture 2"/>
          <p:cNvPicPr>
            <a:picLocks noGrp="1" noChangeAspect="1"/>
          </p:cNvPicPr>
          <p:nvPr isPhoto="1"/>
        </p:nvPicPr>
        <p:blipFill>
          <a:blip r:embed="rId2" cstate="print">
            <a:lum/>
          </a:blip>
          <a:stretch>
            <a:fillRect/>
          </a:stretch>
        </p:blipFill>
        <p:spPr>
          <a:xfrm>
            <a:off x="6341116" y="0"/>
            <a:ext cx="2802884" cy="6089904"/>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2739</TotalTime>
  <Words>4713</Words>
  <Application>Microsoft Office PowerPoint</Application>
  <PresentationFormat>Widescreen</PresentationFormat>
  <Paragraphs>1094</Paragraphs>
  <Slides>205</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205</vt:i4>
      </vt:variant>
    </vt:vector>
  </HeadingPairs>
  <TitlesOfParts>
    <vt:vector size="213" baseType="lpstr">
      <vt:lpstr>Arial</vt:lpstr>
      <vt:lpstr>Calibri</vt:lpstr>
      <vt:lpstr>Century Gothic</vt:lpstr>
      <vt:lpstr>Ember</vt:lpstr>
      <vt:lpstr>Symbol</vt:lpstr>
      <vt:lpstr>Times New Roman</vt:lpstr>
      <vt:lpstr>Wingdings 3</vt:lpstr>
      <vt:lpstr>Ion</vt:lpstr>
      <vt:lpstr>Verification of online Complaints Filed </vt:lpstr>
      <vt:lpstr>PowerPoint Presentation</vt:lpstr>
      <vt:lpstr>April 15, 2026 Case Status Summary Significance: All active case numbers, public evidence page and attorney notification status as of April 15, 2026.</vt:lpstr>
      <vt:lpstr>Cloudflare Verification of online Complaints Filed </vt:lpstr>
      <vt:lpstr>PowerPoint Presentation</vt:lpstr>
      <vt:lpstr>Cloudflare Verification of online Complaints Filed </vt:lpstr>
      <vt:lpstr>Cloudflare Verification of online Complaints Filed </vt:lpstr>
      <vt:lpstr>Cloudflare Verification of online Complaints Filed </vt:lpstr>
      <vt:lpstr>Cloudflare Verification of online Complaints Filed </vt:lpstr>
      <vt:lpstr>ICANN Verification of online Complaints Filed </vt:lpstr>
      <vt:lpstr>FORWARD TO MARK ISHMAN Cloudflare Response Re: Hosting  </vt:lpstr>
      <vt:lpstr>FORWARD TO MARK ISHMAN Cloudflare Response Re: Hosting  </vt:lpstr>
      <vt:lpstr>Cloudflare Verification -- Continued  Significance: Continued documentation of Cloudflare complaint verification and filing process.</vt:lpstr>
      <vt:lpstr>Verification of Contemporaneous Notes </vt:lpstr>
      <vt:lpstr>Verification of Contemporaneous Notes </vt:lpstr>
      <vt:lpstr>Verification of Contemporaneous Notes</vt:lpstr>
      <vt:lpstr>Verification of Contemporaneous Notes</vt:lpstr>
      <vt:lpstr>Verification of Contemporaneous Notes</vt:lpstr>
      <vt:lpstr>Verification of Contemporaneous Notes</vt:lpstr>
      <vt:lpstr>Verification of Contemporaneous Notes</vt:lpstr>
      <vt:lpstr>Verification of Contemporaneous Notes</vt:lpstr>
      <vt:lpstr>WHOIS Registration Data -- Full Record Significance: Complete WHOIS registration data for PetRescuesByEmily.com confirming Domains By Proxy LLC registration details and Wild West Domains as registrar.</vt:lpstr>
      <vt:lpstr>Verification of numerous text messageses </vt:lpstr>
      <vt:lpstr>July 16, 2025 Domain Loss Unknown  Signifcance: Emily and Margaret trying to establish mutual online schedule to work on website.</vt:lpstr>
      <vt:lpstr>July 31, 2025 Domain Loss Unknown Significance: Emily and Margaret trying to establish mutual online schedule to work on the website.</vt:lpstr>
      <vt:lpstr>July 20, 2025 Domain Loss Unknown  Signifcance: Emily and Margaret trying to establish mutual online schedule to work on website.</vt:lpstr>
      <vt:lpstr>July 20, 2025 Domain Loss Unknown  Signifcance: Emily and Margaret trying to establish mutual online schedule to work on website.</vt:lpstr>
      <vt:lpstr>July 31, 2025 Domain Loss Unknown Significance: Margaret speaks with Google Fiber tech Andrea about her dog's possible syncope. Connects her with Emily's expertise. Domain still thought to be a technical issue.</vt:lpstr>
      <vt:lpstr>July 31, 2025 Domain Loss Unknown Significance: Continued conversation with Google Fiber Andrea about connecting her with Emily for her dog's health issue.</vt:lpstr>
      <vt:lpstr>July 31, 2025 Domain Loss Unknown -- MSL notices site is broken! Significance: SIGNIFICANT: MSL says to Emily: I went to your website and something has happened to it. Have you been working on it? Or is this a GoDaddy issue?</vt:lpstr>
      <vt:lpstr>July 31, 2025 Domain Loss Unknown -- Emily responds Significance: Emily's reply: I have not touched it so I think it is a GoDaddy issue. First documented acknowledgment that something is wrong with the site.</vt:lpstr>
      <vt:lpstr>July 31, 2025 Domain Loss Unknown -- Timeline discussion Significance: MSL: When was the last time you worked on it? ECG: A few months ago. Maybe January. With everything going on it could have been December.</vt:lpstr>
      <vt:lpstr>July 31, 2025 Domain Loss Unknown -- Both confirm last visits Significance: MSL: I am pretty sure I have been there in the last few months too but my health issues have made it a blur. Confirms both were actively engaged with the site.</vt:lpstr>
      <vt:lpstr>July 31, 2025 Domain Loss Unknown -- Lady and Abby introduced Significance: SIGNIFICANT: ECG shares pictures of her new dogs Lady and Abby. We have never been able to properly introduce them to the rescue community. Jill and Zoie never got their goodbyes.</vt:lpstr>
      <vt:lpstr>July 31, 2025 Internet Archive Investigation Begins Significance: SIGNIFICANT: MSL uses Wayback Machine to investigate. Confirms site was fine in September 2024 but broken by July 9, 2025. This is the first documented investigation of the timeline.</vt:lpstr>
      <vt:lpstr>July 31, 2025 MSL tells Emily about mysterious GoDaddy calls Significance: SIGNIFICANT: MSL mentions late night calls from GoDaddy where no one knows why they called. In retrospect these were the SSL warning calls that were never properly explained.</vt:lpstr>
      <vt:lpstr>July 31, 2025 Andrea the Google Fiber connection Significance: MSL tells Emily about Andrea and the complaint submitted about the site. Shows MSL was already taking action while still unaware of domain loss.</vt:lpstr>
      <vt:lpstr>July 31, 2025 Continued Google Fiber conversation Significance: Continued discussion about Andrea and the dog health connection. Shows the real world impact the website was meant to have -- connecting pet owners in need with Emily's expertise.</vt:lpstr>
      <vt:lpstr>July 31, 2025 Emily lists updates needed for the website Significance: SIGNIFICANT: ECG: I need to put the following dogs on it. I want to put a story up of Zoie and Jill. Proves Emily was actively planning content updates. Site was NOT abandoned.</vt:lpstr>
      <vt:lpstr>July 31, 2025 Site email and messages discussion Significance: MSL and Emily discuss whether Andrea can leave a message through the site. Emily says she has not checked site messages. Site still believed to be a technical issue not a theft.</vt:lpstr>
      <vt:lpstr>July 31, 2025 Planning to help Andrea and fix the website Significance: MSL and Emily plan to help Andrea with her dog and to work on the website soon. Final confirmation that as of July 31, 2025 both believed domain loss was a fixable technical issue.</vt:lpstr>
      <vt:lpstr>August 10, 2025 Domain Loss Now Known -- MSL in Shock Significance: SIGNIFICANT: MSL learned from GoDaddy on August 9, 2025 that domain was lost. Non-stop migraines begin. Still in shock and trying to understand how the WordPress site was taken. Trying to coordinate call with Emily.</vt:lpstr>
      <vt:lpstr>August 10, 2025 Domain Loss Now Known -- Continued Significance: MSL still processing the loss and trying to figure out how to tell Emily. Migraines documented from August 9, 2025 -- the exact day of discovery.</vt:lpstr>
      <vt:lpstr>August 10, 2025 Domain Loss Now Known -- Continued Significance: Continued attempts to coordinate a phone call with Emily to explain the situation. MSL protecting Emily from the news while still in shock herself.</vt:lpstr>
      <vt:lpstr>August 12, 2025 Domain Loss Now Known -- Workers at house mentioned Significance: MSL still trying to coordinate call with Emily. Mentions workers at house adding to the chaos and stress during this period.</vt:lpstr>
      <vt:lpstr>August 12, 2025 Domain Loss Now Known -- Continued Significance: Continued coordination attempts. MSL managing the domain theft discovery while also managing home renovations and health recovery.</vt:lpstr>
      <vt:lpstr>August 13, 2025 Domain Loss Now Known -- Bennett's family returns from Brazil Significance: MSL postpones call with Emily because son Bennett and family are returning from Brazil. Shows the personal context during this difficult period.</vt:lpstr>
      <vt:lpstr>August 18, 2025 Domain Loss Now Known -- Still coordinating Significance: MSL still working to find the right time to tell Emily about the domain loss. Protecting her niece while managing her own distress.</vt:lpstr>
      <vt:lpstr>August 18, 2025 Emily working on pet profiles -- August 20th birthday approaching Significance: SIGNIFICANT: Emily is actively working on pet profiles in Word for the website -- further proof the site was not abandoned. Her 40th birthday was August 20, 2025.</vt:lpstr>
      <vt:lpstr>August 20, 2025 Emily's 40th Birthday -- Domain Loss Still Undisclosed Significance: SIGNIFICANT: Emily's 40th birthday. MSL has still not been able to tell her about the domain loss. The emotional weight of this moment is part of the damages case.</vt:lpstr>
      <vt:lpstr>August 2025 Continued iMessage Evidence Significance: Continued documentation of communications during the period following domain loss discovery.</vt:lpstr>
      <vt:lpstr>August 2025 Continued iMessage Evidence Significance: Continued documentation of communications during the period following domain loss discovery.</vt:lpstr>
      <vt:lpstr>August 2025 -- Domain Loss Now Known Significance: Continued iMessage evidence from August 2025. Margaret has learned of the domain loss and is managing the shock, the migraines, and the process of telling Emily.</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August to September 2025 -- Domain Loss Processing Significance: Continued iMessage evidence documenting the period after domain loss discovery. Margaret managing migraines, health recovery, and coordination with Emily while gathering evidence.</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October 4, 2025 -- THE PIVOTAL MOMENT: Cybersquatting Discovery Significance: SIGNIFICANT: This email to Ronald Van Vogel at GoDaddy dated October 4, 2025 is the documented moment Margaret discovered actionable legal remedies for recovering the domain. She writes: I have found some interesting very useful information via a little research which should help me get Emily's domain back. I'll tell you about that when we can talk. Margaret deliberately did NOT put the word cybersquatting in writing at this stage -- she wanted to discuss it by phone to avoid tipping her hand to anyone who might read the email. That strategic instinct is itself evidence of legal sophistication. This discovery occurred just 6 days before her double eye ptosis surgery on October 10, 2025.</vt:lpstr>
      <vt:lpstr>October 8, 2025 -- Two Days Before Eye Surgery: Still Fighting Significance: SIGNIFICANT: Email to Ronald Van Vogel at GoDaddy dated October 8, 2025 -- two days before double eye ptosis surgery scheduled for 7:30 AM on October 10. Margaret is sick, dealing with pink eye, facing surgery, and still working to resolve the domain situation. She is dotting i's and crossing t's before going under. Subject line: Stressed to the max and more! LOL. This documents the extraordinary personal determination Margaret brought to this case under impossible health circumstances. She asks Ron to make her his last call of the day. She never slowed down.</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September to October 2025 -- Evidence Gathering Begins Significance: SIGNIFICANT: This is the period when Margaret first discovered she could pursue cybersquatting as a legal remedy. Evidence gathering begins in earnest. Margaret starts building the legal case while still recovering from surgeries.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October to November 2025 -- Case Building Significance: Continued iMessage evidence from the case building period. Margaret recovering from double eye ptosis surgery on October 10, 2025 while simultaneously working on the legal case with AI assistance due to vision limitations.</vt:lpstr>
      <vt:lpstr>Jill -- The Beginning of the Story Significance: SIGNIFICANT: This is the beginning of the Jill surgery conversation. Margaret asks Emily how Jill is doing and Emily opens up about the life-threatening Vasovagal Syncope surgery with profound relief and gratitude. Emily loved Jill with all of her heart. The veterinarian's breakthrough work gave Jill more time with Emily and the family. This conversation was meant to be documented and published on the website so the entire rescue community could benefit from what this doctor discovered. That story was stolen from publication along with the domain.</vt:lpstr>
      <vt:lpstr>Jill -- The Surgery That Changed Everything Significance: SIGNIFICANT: Jill our beloved mascot survived a life-threatening Vasovagal Syncope surgery performed by a veterinarian who wanted to publish his breakthrough findings on this website. This doctor's work -- before, during and after surgery -- was meant to help the entire pet rescue community. That publication never happened because of the domain theft. Emily was consumed caring for Jill and Zoie during their illnesses. The site appeared fine so there was no urgency. Then the domain lapsed April 28, 2025.</vt:lpstr>
      <vt:lpstr>Jill -- The Surgery That Changed Everything Significance: SIGNIFICANT: On July 31, 2025, while speaking with Andrea from Google Fiber in Florida, Margaret was actively trying to direct her to the website so she could safely contact Emily. Andrea's dog had symptoms identical to Jill's Vasovagal Syncope. Margaret was attempting to connect Andrea with Emily and the veterinarian's name for a referral -- a potentially life-saving connection. Margaret was on the stolen site but did not recognize it because the cybersquatter had copied her source code so perfectly. The contact form was dead. The connection never happened. A dog in Florida may have suffered because of this theft.</vt:lpstr>
      <vt:lpstr>Jill -- The Surgery That Changed Everything Significance: SIGNIFICANT: In May 2025, Emily tried to log into WordPress to work on the website and could not get in. She thought she had used the wrong password. In reality the domain had already lapsed on April 28, 2025. Jill and Zoie both died in early 2025 -- Jill on January 31, Zoie on approximately February 15. Emily never got to post the Jill surgery story. The doctor's breakthrough veterinary work was never published. The community that needed that information never received it. Emily's grief over Jill has been compounded by never being able to properly honor her story on the site built to celebrate her.</vt:lpstr>
      <vt:lpstr>Jill and Zoie -- Continued Conversations Significance: Continued iMessage documentation of conversations about Jill's recovery and ongoing health monitoring. Both Jill and Zoie were beloved mascots of the website and their stories were meant to be shared with the rescue community.</vt:lpstr>
      <vt:lpstr>Jill and Zoie -- Continued Conversations Significance: Continued documentation. Emily's deep love for her dogs is evident throughout these messages. The Happy Tails section of the website was built to celebrate animals like Jill and Zoie and their journeys.</vt:lpstr>
      <vt:lpstr>Jill and Zoie -- Continued Conversations Significance: Continued iMessage evidence of ongoing discussions about Jill and Zoie. These conversations represent the real human and animal story behind this case.</vt:lpstr>
      <vt:lpstr>Jill and Zoie -- Both Dogs Now Discussed Significance: SIGNIFICANT: Conversations now include both Jill and Zoie's health. Zoie was also experiencing health challenges. Emily was managing the care of two beloved dogs simultaneously while still trying to find time to work on the website. This context is critical to understanding why the Jill surgery story was never posted.</vt:lpstr>
      <vt:lpstr>Jill and Zoie -- Both Dogs Now Discussed Significance: SIGNIFICANT: Continued discussion of both Jill and Zoie's health situations. Emily was devoted to both dogs. Zoie would pass away approximately two weeks after Jill in early 2025. Neither dog ever received a proper online memorial or goodbye on the website built to honor them.</vt:lpstr>
      <vt:lpstr>Jill and Zoie -- Final Health Discussions Significance: SIGNIFICANT: Continued documentation of Jill and Zoie's health. These are among the last documented conversations about both dogs before their deaths in early 2025. Jill passed January 31, 2025. Zoie passed approximately February 15, 2025. The community that followed this website for six years never got to say goodbye to either of them.</vt:lpstr>
      <vt:lpstr>Transition -- Before the New Dogs Significance: Documentation from the period following the losses of Jill and Zoie. Emily and Margaret were both grieving. The website that was meant to honor them sat broken and stolen.</vt:lpstr>
      <vt:lpstr>Lady and Abby -- The New Rescues Are Introduced Significance: SIGNIFICANT: Margaret asks about Emily's new dogs Lady and Abby for the first time. These two rescue dogs represent Emily's continuing commitment to animal rescue even through extraordinary grief. Lady and Abby have never been properly introduced to the rescue community that followed this website. That introduction was stolen along with the domain.</vt:lpstr>
      <vt:lpstr>Lady and Abby -- New Chapter Never Shared Significance: Continued discussion of Lady and Abby. Every rescue community that followed PetRescuesByEmily.com for six years has been denied the chance to meet Emily's new dogs and celebrate her continued rescue work.</vt:lpstr>
      <vt:lpstr>Lady and Abby -- New Chapter Never Shared Significance: Continued documentation. Lady and Abby deserve their Happy Tails moment. That moment was stolen.</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Late 2025 -- Continued Evidence and Case Documentation Significance: Continued iMessage and documentation evidence from late 2025. This period covers ongoing communications, evidence gathering, and the preparation of formal complaints.</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Early 2026 -- Final Evidence Before Formal Filings Significance: Continued evidence from early 2026 leading up to formal complaint filings on March 15, 2026 and April 3, 2026. Margaret recovering from vestibular damage diagnosis and February 14 fall.</vt:lpstr>
      <vt:lpstr>Alexa AI</vt:lpstr>
      <vt:lpstr>Alexa AI -- Additional Damages Summary Significance: Additional Alexa AI documentation of the damages case. AI tools used throughout this case due to Margaret's health-related screen time limitations.</vt:lpstr>
      <vt:lpstr>Alexa AI Summary Damages Assessment Significance: SIGNIFICANT: Alexa AI independently summarizes the damages case including medical journey, emotional burden, compounding factors and defendants' exploitation of vulnerability during MSL's most vulnerable period.</vt:lpstr>
      <vt:lpstr>Additional Evidence Significance: Additional evidence documentation.</vt:lpstr>
      <vt:lpstr>Additional Evidence Significance: Additional evidence documentation.</vt:lpstr>
      <vt:lpstr>October 1, 2025 -- Alexa Introduces the Legal Framework Significance: SIGNIFICANT: This is the Alexa email that introduced Margaret to the full legal framework for reclaiming her domain. Alexa responded to her Domain Dispute Information and Resources request with UDRP, ICANN, the Anticybersquatting Consumer Protection Act (ACPA), WIPO, and the National Arbitration Forum. This is the documented moment the legal tools were placed in her hands. Nine days before double eye surgery.</vt:lpstr>
      <vt:lpstr>October 1, 2025 -- Alexa Drafts Goodwill Letter -- Page 1 Significance: SIGNIFICANT: Alexa drafts a formal goodwill letter to the domain holder on October 1, 2025 appealing for the domain to be returned. This letter was NEVER SENT. It is contemporaneous documentation of the good faith attempts made before formal legal action. The letter references domain squatting as something that may constitute illegal activity -- showing Margaret was already developing her legal theory.</vt:lpstr>
      <vt:lpstr>October 1, 2025 -- Unsent Goodwill Letter -- Emily's Story Significance: Documents Emily's disability, the 300 plus animal placements, the pro bono nature of the site, the health challenges, and the personal significance of the domain. Never sent because the domain owner was hidden behind privacy walls. Every page is a contemporaneous note documenting real harm.</vt:lpstr>
      <vt:lpstr>October 1, 2025 -- Unsent Letter -- Domain Squatting First Named Significance: SIGNIFICANT: This page states -- This situation, which may constitute domain squatting, has caused me great emotional and financial stress. This is the first written instance of the term domain squatting appearing in Margaret's own documentation. Also references Jill and Zoie by name and their final days.</vt:lpstr>
      <vt:lpstr>October 1, 2025 -- Unsent Letter -- ACPA Invoked Significance: SIGNIFICANT: The letter invokes ACPA directly, notes the domain is not listed for sale, notes there is no way to contact the holder, and states the unauthorized use of original content is potentially illegal. Margaret is already articulating the full legal case while still attempting goodwill resolution. Never sent due to privacy walls.</vt:lpstr>
      <vt:lpstr>October 1, 2025 -- Unsent Letter -- Every Day Costs Lives Significance: SIGNIFICANT: The letter states -- Every day without our website hinders our ability to save animals' lives and support Emily's mission. ACPA is invoked by name. The letter offers to cover reasonable costs showing good faith. The privacy wall blocking contact is specifically noted as the barrier to resolution.</vt:lpstr>
      <vt:lpstr>October 1, 2025 -- Unsent Letter -- Final Demands and Timeline Significance: Final page of unsent goodwill letter. Requests domain transfer, offers 7 days to respond, threatens ICANN contact if no response. This letter represents the transition from confusion to strategic legal thinking -- all documented on October 1, 2025, the same day Alexa introduced the legal framework.</vt:lpstr>
      <vt:lpstr>October 1, 2025 -- Unsent Letter -- Conclusion Significance: Closes with offer to cover reasonable costs and references preserving the legacy of Emily's dogs. Never sent. Stands as evidence of good faith and contemporaneous legal awareness dating to October 1, 2025.</vt:lpstr>
      <vt:lpstr>October 1, 2025 -- Alexa Letter Footer -- Timestamp Confirmed Significance: Footer confirms this was sent from Alexa on October 1, 2025. This establishes October 1, 2025 as the date Margaret first had a fully drafted legal demand in hand -- three days before her email to Ron Vogel and nine days before double eye surgery on October 10.</vt:lpstr>
      <vt:lpstr>October 6, 2025 -- FIRST USE of Cybersquatting in Writing to Family Significance: SIGNIFICANT: Email to Emily, Isabel and Craig. Margaret writes: Cybersquatting is illegal and they are impersonating the website. Big non-no in addition to breaking Copyright laws. This is the first documented use of the word cybersquatting in writing to anyone other than AI assistants. Four days before eye surgery. The new AI version of Alexa is incredible and together we have drafted some very good letters.</vt:lpstr>
      <vt:lpstr>October 6, 2025 -- Racing the Clock Before Eye Surgery Significance: Continued October 6 email. Margaret tells family she is coordinating a great deal behind the scenes. She is trying to get as much done as possible before eye surgery on FRIDAY OCTOBER 10. She will tell them what she knows when she knows it. Documents the race against the clock that defined this period.</vt:lpstr>
      <vt:lpstr>October 3, 2025 -- Margaret Recognizes the Brand Value Significance: SIGNIFICANT: Margaret writes to Emily: When I Googled who is www.PetRescuesByEmily.com and saw all the hard work you have poured into it, it gave me the power to prove that you have truly built a brand. Through your website and social media, you have created something real and lasting: PET RESCUES BY EMILY. This is the trademark recognition moment documented independently before any attorney told her.</vt:lpstr>
      <vt:lpstr>October 3, 2025 -- Social Media Presence Equals Leverage Significance: SIGNIFICANT: Margaret tells Emily: What I had not realized was just how much social media presence you had built beyond the sites I helped you set up. You really went to town and that has given us tremendous LEVERAGE. It shows clearly that Pet Rescues by Emily is not just a name, it is a true brand with real presence. I still do not know who bought your domain name but I have finally found a way to contact them -- reading the fine print really does pay off.</vt:lpstr>
      <vt:lpstr>October 3, 2025 -- Doctor Information Requested -- Never Received Significance: SIGNIFICANT: Margaret asks Emily to get the doctor's information about Jill's surgery to post on backup sites. She writes: Please get me the doctor's information he wanted posted on your site and I will post it promptly and prominently on both new sites. This request was never fulfilled due to the ongoing crisis. The doctor's breakthrough work remains unpublished to this day -- a direct harm caused by the cybersquatting.</vt:lpstr>
      <vt:lpstr>October 3, 2025 -- Mrs. Claus Has Brought Out the Claws Significance: SIGNIFICANT: Margaret writes: I have become quite indignant about what has happened -- as you know I am Mrs. CLAUS and Mrs. CLAWS -- and this fight has really brought the claws out in me. I am digging in and digging deep. I hope they act quickly yet if they do not I am prepared to go after them. Written October 3, 2025. One week before eye surgery. This is the moment of full commitment to the fight.</vt:lpstr>
      <vt:lpstr>October 3, 2025 -- We Will Get Your Name Back Significance: SIGNIFICANT: Margaret closes: Emily you have always been such an inspiration to me with your determination, your drive, and your passions. I admire you more than anyone I have ever known. I also hate that I disappointed you and hurt you by letting this domain accidentally expire. Please hang in there and thank you for believing in me. We will get this fixed. We will get your name back. Hang in there -- I love you so much. Love, Aunt Margaret. This is the heart of the entire case documented in writing.</vt:lpstr>
      <vt:lpstr>September to October 2025 -- Drafts Folder: Complete Timeline of Letters Significance: SIGNIFICANT: Email drafts folder showing complete timeline of letters drafted September through October 2025. Key drafts: 9/29 Randy; 10/1 Pet Rescues draft and Resume; 10/2 Got milk to Ron Vogel; 10/7 Feels like Fate; 10/11 Wayback Machine Archived Searches; 10/18 UDRP domain name dispute draft; 10/21 no subject. Every draft is a contemporaneous note. None of the domain-related letters were sent. The evolution of the case is documented in real time through these drafts.</vt:lpstr>
      <vt:lpstr>November 8, 2025 -- FINAL REVIEW DRAFT: Cease and Desist Never Sent Significance: SIGNIFICANT: Margaret emails FINAL_REVIEW_DRAFT_PetRescuesByEmily.pdf to herself on November 8, 2025 marked Print Draft. This cease and desist invokes ACPA, demands transfer within 48 hours, and CCs Thomas Crawford, Ranee Singleton, Harvard Law Cyberlaw Clinic, and NC and GA Attorneys General. The letter was NEVER SENT because it did not feel complete and the domain owner remained hidden. This document proves that by November 8, 2025 Margaret had a fully developed legal theory and was ready to act -- but was blocked by the privacy shields the cybersquatter hid behind.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Album</dc:title>
  <dc:creator>Margaret</dc:creator>
  <cp:lastModifiedBy>MaggieTheGeek</cp:lastModifiedBy>
  <cp:revision>69</cp:revision>
  <dcterms:created xsi:type="dcterms:W3CDTF">2026-04-04T17:47:48Z</dcterms:created>
  <dcterms:modified xsi:type="dcterms:W3CDTF">2026-04-15T22:13:58Z</dcterms:modified>
</cp:coreProperties>
</file>